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Lst>
  <p:notesMasterIdLst>
    <p:notesMasterId r:id="rId38"/>
  </p:notesMasterIdLst>
  <p:sldIdLst>
    <p:sldId id="2700" r:id="rId6"/>
    <p:sldId id="2701" r:id="rId7"/>
    <p:sldId id="2817" r:id="rId8"/>
    <p:sldId id="2827" r:id="rId9"/>
    <p:sldId id="2830" r:id="rId10"/>
    <p:sldId id="2787" r:id="rId11"/>
    <p:sldId id="2845" r:id="rId12"/>
    <p:sldId id="2833" r:id="rId13"/>
    <p:sldId id="2843" r:id="rId14"/>
    <p:sldId id="2835" r:id="rId15"/>
    <p:sldId id="2777" r:id="rId16"/>
    <p:sldId id="2814" r:id="rId17"/>
    <p:sldId id="2785" r:id="rId18"/>
    <p:sldId id="2842" r:id="rId19"/>
    <p:sldId id="2828" r:id="rId20"/>
    <p:sldId id="2847" r:id="rId21"/>
    <p:sldId id="2878" r:id="rId22"/>
    <p:sldId id="2841" r:id="rId23"/>
    <p:sldId id="2882" r:id="rId24"/>
    <p:sldId id="2849" r:id="rId25"/>
    <p:sldId id="2850" r:id="rId26"/>
    <p:sldId id="2867" r:id="rId27"/>
    <p:sldId id="2869" r:id="rId28"/>
    <p:sldId id="2870" r:id="rId29"/>
    <p:sldId id="2853" r:id="rId30"/>
    <p:sldId id="2863" r:id="rId31"/>
    <p:sldId id="2862" r:id="rId32"/>
    <p:sldId id="2861" r:id="rId33"/>
    <p:sldId id="2860" r:id="rId34"/>
    <p:sldId id="2816" r:id="rId35"/>
    <p:sldId id="2866" r:id="rId36"/>
    <p:sldId id="2704"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guide id="3" pos="61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358052-B6B8-1E56-7009-00958D71FF3D}" name="Marco  Urgenti" initials="MU" userId="S::m.urgenti@simico.it::e898d833-f574-4e74-842a-f26fc5a3ed41" providerId="AD"/>
  <p188:author id="{F999A86C-B5D2-722A-93E3-0B2460951D78}" name="Antonella Gatto" initials="AG" userId="S::a.gatto@simico.it::8ca6a5bc-7430-4222-a91b-9e782d284f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C8"/>
    <a:srgbClr val="4B9C2D"/>
    <a:srgbClr val="82603F"/>
    <a:srgbClr val="E65426"/>
    <a:srgbClr val="0067CE"/>
    <a:srgbClr val="F2F2D4"/>
    <a:srgbClr val="7FB0C8"/>
    <a:srgbClr val="FF66FF"/>
    <a:srgbClr val="1568FF"/>
    <a:srgbClr val="13D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BFDC4-7E9A-4C02-AAE9-719D5FE48278}" v="119" dt="2023-10-13T14:00:00.674"/>
    <p1510:client id="{37AC140F-78D3-5C70-52D2-010C20856980}" v="7" dt="2023-10-13T13:49:08.165"/>
    <p1510:client id="{57D0E3CE-302E-0AB3-1F69-E4748204F66F}" v="204" dt="2023-10-13T13:54:31.871"/>
  </p1510:revLst>
</p1510:revInfo>
</file>

<file path=ppt/tableStyles.xml><?xml version="1.0" encoding="utf-8"?>
<a:tblStyleLst xmlns:a="http://schemas.openxmlformats.org/drawingml/2006/main" def="{5C22544A-7EE6-4342-B048-85BDC9FD1C3A}">
  <a:tblStyle styleId="{EB9631B5-78F2-41C9-869B-9F39066F8104}" styleName="Stile medio 3 - Color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3"/>
      </p:cViewPr>
      <p:guideLst>
        <p:guide orient="horz" pos="2160"/>
        <p:guide pos="3863"/>
        <p:guide pos="61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7211F-1EDF-4551-A91D-C4262747D4AE}" type="datetimeFigureOut">
              <a:rPr lang="it-IT" smtClean="0"/>
              <a:t>19/10/2023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73EE9-ED83-4C02-8BE6-B0F120EA50D7}" type="slidenum">
              <a:rPr lang="it-IT" smtClean="0"/>
              <a:t>‹#›</a:t>
            </a:fld>
            <a:endParaRPr lang="it-IT"/>
          </a:p>
        </p:txBody>
      </p:sp>
    </p:spTree>
    <p:extLst>
      <p:ext uri="{BB962C8B-B14F-4D97-AF65-F5344CB8AC3E}">
        <p14:creationId xmlns:p14="http://schemas.microsoft.com/office/powerpoint/2010/main" val="299024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FE73EE9-ED83-4C02-8BE6-B0F120EA50D7}" type="slidenum">
              <a:rPr lang="it-IT" smtClean="0"/>
              <a:t>13</a:t>
            </a:fld>
            <a:endParaRPr lang="it-IT"/>
          </a:p>
        </p:txBody>
      </p:sp>
    </p:spTree>
    <p:extLst>
      <p:ext uri="{BB962C8B-B14F-4D97-AF65-F5344CB8AC3E}">
        <p14:creationId xmlns:p14="http://schemas.microsoft.com/office/powerpoint/2010/main" val="295731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FE73EE9-ED83-4C02-8BE6-B0F120EA50D7}" type="slidenum">
              <a:rPr lang="it-IT" smtClean="0"/>
              <a:t>14</a:t>
            </a:fld>
            <a:endParaRPr lang="it-IT"/>
          </a:p>
        </p:txBody>
      </p:sp>
    </p:spTree>
    <p:extLst>
      <p:ext uri="{BB962C8B-B14F-4D97-AF65-F5344CB8AC3E}">
        <p14:creationId xmlns:p14="http://schemas.microsoft.com/office/powerpoint/2010/main" val="131461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FE73EE9-ED83-4C02-8BE6-B0F120EA50D7}" type="slidenum">
              <a:rPr lang="it-IT" smtClean="0"/>
              <a:t>26</a:t>
            </a:fld>
            <a:endParaRPr lang="it-IT"/>
          </a:p>
        </p:txBody>
      </p:sp>
    </p:spTree>
    <p:extLst>
      <p:ext uri="{BB962C8B-B14F-4D97-AF65-F5344CB8AC3E}">
        <p14:creationId xmlns:p14="http://schemas.microsoft.com/office/powerpoint/2010/main" val="240608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FE73EE9-ED83-4C02-8BE6-B0F120EA50D7}" type="slidenum">
              <a:rPr lang="it-IT" smtClean="0"/>
              <a:t>27</a:t>
            </a:fld>
            <a:endParaRPr lang="it-IT"/>
          </a:p>
        </p:txBody>
      </p:sp>
    </p:spTree>
    <p:extLst>
      <p:ext uri="{BB962C8B-B14F-4D97-AF65-F5344CB8AC3E}">
        <p14:creationId xmlns:p14="http://schemas.microsoft.com/office/powerpoint/2010/main" val="1118552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FE73EE9-ED83-4C02-8BE6-B0F120EA50D7}" type="slidenum">
              <a:rPr lang="it-IT" smtClean="0"/>
              <a:t>28</a:t>
            </a:fld>
            <a:endParaRPr lang="it-IT"/>
          </a:p>
        </p:txBody>
      </p:sp>
    </p:spTree>
    <p:extLst>
      <p:ext uri="{BB962C8B-B14F-4D97-AF65-F5344CB8AC3E}">
        <p14:creationId xmlns:p14="http://schemas.microsoft.com/office/powerpoint/2010/main" val="40605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FE73EE9-ED83-4C02-8BE6-B0F120EA50D7}" type="slidenum">
              <a:rPr lang="it-IT" smtClean="0"/>
              <a:t>29</a:t>
            </a:fld>
            <a:endParaRPr lang="it-IT"/>
          </a:p>
        </p:txBody>
      </p:sp>
    </p:spTree>
    <p:extLst>
      <p:ext uri="{BB962C8B-B14F-4D97-AF65-F5344CB8AC3E}">
        <p14:creationId xmlns:p14="http://schemas.microsoft.com/office/powerpoint/2010/main" val="61766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B816B-E79C-456D-86C0-0A5913EB9FE5}" type="slidenum">
              <a:rPr lang="en-US" smtClean="0"/>
              <a:t>32</a:t>
            </a:fld>
            <a:endParaRPr lang="en-US"/>
          </a:p>
        </p:txBody>
      </p:sp>
    </p:spTree>
    <p:extLst>
      <p:ext uri="{BB962C8B-B14F-4D97-AF65-F5344CB8AC3E}">
        <p14:creationId xmlns:p14="http://schemas.microsoft.com/office/powerpoint/2010/main" val="2507363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1335723-67A5-B9A8-666A-359266CEBF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olo 1">
            <a:extLst>
              <a:ext uri="{FF2B5EF4-FFF2-40B4-BE49-F238E27FC236}">
                <a16:creationId xmlns:a16="http://schemas.microsoft.com/office/drawing/2014/main" id="{104D8388-24F2-94EC-24A6-FE9444027C5C}"/>
              </a:ext>
            </a:extLst>
          </p:cNvPr>
          <p:cNvSpPr>
            <a:spLocks noGrp="1"/>
          </p:cNvSpPr>
          <p:nvPr>
            <p:ph type="title"/>
          </p:nvPr>
        </p:nvSpPr>
        <p:spPr>
          <a:xfrm>
            <a:off x="6812766" y="2904870"/>
            <a:ext cx="4607293" cy="1546577"/>
          </a:xfrm>
          <a:solidFill>
            <a:schemeClr val="bg1">
              <a:alpha val="43000"/>
            </a:schemeClr>
          </a:solidFill>
        </p:spPr>
        <p:txBody>
          <a:bodyPr wrap="square" lIns="91440" tIns="45720" rIns="91440" bIns="45720" rtlCol="0" anchor="t">
            <a:spAutoFit/>
          </a:bodyPr>
          <a:lstStyle>
            <a:lvl1pPr>
              <a:defRPr lang="it-IT" sz="35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stStyle>
          <a:p>
            <a:pPr marL="0" lvl="0" algn="ctr"/>
            <a:r>
              <a:rPr lang="it-IT"/>
              <a:t>Fare clic per modificare lo stile del titolo dello schema</a:t>
            </a:r>
          </a:p>
        </p:txBody>
      </p:sp>
      <p:pic>
        <p:nvPicPr>
          <p:cNvPr id="8" name="Immagine 7">
            <a:extLst>
              <a:ext uri="{FF2B5EF4-FFF2-40B4-BE49-F238E27FC236}">
                <a16:creationId xmlns:a16="http://schemas.microsoft.com/office/drawing/2014/main" id="{DF927511-1241-7A0C-AE48-B37DF787130B}"/>
              </a:ext>
            </a:extLst>
          </p:cNvPr>
          <p:cNvPicPr>
            <a:picLocks noChangeAspect="1"/>
          </p:cNvPicPr>
          <p:nvPr userDrawn="1"/>
        </p:nvPicPr>
        <p:blipFill rotWithShape="1">
          <a:blip r:embed="rId3"/>
          <a:srcRect b="27373"/>
          <a:stretch/>
        </p:blipFill>
        <p:spPr>
          <a:xfrm>
            <a:off x="1673170" y="2578530"/>
            <a:ext cx="6215341" cy="2334556"/>
          </a:xfrm>
          <a:prstGeom prst="rect">
            <a:avLst/>
          </a:prstGeom>
        </p:spPr>
      </p:pic>
      <p:sp>
        <p:nvSpPr>
          <p:cNvPr id="9" name="TextBox 3">
            <a:extLst>
              <a:ext uri="{FF2B5EF4-FFF2-40B4-BE49-F238E27FC236}">
                <a16:creationId xmlns:a16="http://schemas.microsoft.com/office/drawing/2014/main" id="{DA7F5B75-06D8-71D4-FF17-75185DB93EB7}"/>
              </a:ext>
            </a:extLst>
          </p:cNvPr>
          <p:cNvSpPr txBox="1"/>
          <p:nvPr userDrawn="1"/>
        </p:nvSpPr>
        <p:spPr>
          <a:xfrm>
            <a:off x="5167278" y="5095231"/>
            <a:ext cx="2837543" cy="430887"/>
          </a:xfrm>
          <a:prstGeom prst="rect">
            <a:avLst/>
          </a:prstGeom>
          <a:noFill/>
        </p:spPr>
        <p:txBody>
          <a:bodyPr wrap="square" lIns="91440" tIns="45720" rIns="91440" bIns="45720" rtlCol="0" anchor="t">
            <a:spAutoFit/>
          </a:bodyPr>
          <a:lstStyle/>
          <a:p>
            <a:pPr algn="ctr"/>
            <a:r>
              <a:rPr lang="en-GB" sz="1100">
                <a:solidFill>
                  <a:schemeClr val="bg1">
                    <a:lumMod val="95000"/>
                  </a:schemeClr>
                </a:solidFill>
                <a:latin typeface="Titillium Web SemiBold"/>
                <a:cs typeface="Times New Roman"/>
              </a:rPr>
              <a:t>Società Infrastrutture </a:t>
            </a:r>
            <a:endParaRPr lang="en-GB" sz="1100">
              <a:solidFill>
                <a:schemeClr val="bg1">
                  <a:lumMod val="95000"/>
                </a:schemeClr>
              </a:solidFill>
              <a:latin typeface="Titillium Web SemiBold" panose="00000700000000000000" pitchFamily="2" charset="0"/>
              <a:cs typeface="Times New Roman" panose="02020603050405020304" pitchFamily="18" charset="0"/>
            </a:endParaRPr>
          </a:p>
          <a:p>
            <a:pPr algn="ctr"/>
            <a:r>
              <a:rPr lang="en-GB" sz="1100">
                <a:solidFill>
                  <a:schemeClr val="bg1">
                    <a:lumMod val="95000"/>
                  </a:schemeClr>
                </a:solidFill>
                <a:latin typeface="Titillium Web SemiBold"/>
                <a:cs typeface="Times New Roman"/>
              </a:rPr>
              <a:t>Milano Cortina 2020-2026 S.p.A</a:t>
            </a:r>
          </a:p>
        </p:txBody>
      </p:sp>
      <p:pic>
        <p:nvPicPr>
          <p:cNvPr id="10" name="Immagine 9">
            <a:extLst>
              <a:ext uri="{FF2B5EF4-FFF2-40B4-BE49-F238E27FC236}">
                <a16:creationId xmlns:a16="http://schemas.microsoft.com/office/drawing/2014/main" id="{6C101A5E-CA79-B231-342A-8160F47735A4}"/>
              </a:ext>
            </a:extLst>
          </p:cNvPr>
          <p:cNvPicPr>
            <a:picLocks noChangeAspect="1"/>
          </p:cNvPicPr>
          <p:nvPr userDrawn="1"/>
        </p:nvPicPr>
        <p:blipFill>
          <a:blip r:embed="rId4"/>
          <a:stretch>
            <a:fillRect/>
          </a:stretch>
        </p:blipFill>
        <p:spPr>
          <a:xfrm>
            <a:off x="557439" y="3083707"/>
            <a:ext cx="1619704" cy="1043905"/>
          </a:xfrm>
          <a:prstGeom prst="rect">
            <a:avLst/>
          </a:prstGeom>
        </p:spPr>
      </p:pic>
      <p:cxnSp>
        <p:nvCxnSpPr>
          <p:cNvPr id="11" name="Connettore diritto 10">
            <a:extLst>
              <a:ext uri="{FF2B5EF4-FFF2-40B4-BE49-F238E27FC236}">
                <a16:creationId xmlns:a16="http://schemas.microsoft.com/office/drawing/2014/main" id="{663AF1EB-8D2A-181A-0C26-8EF5B0D5486F}"/>
              </a:ext>
            </a:extLst>
          </p:cNvPr>
          <p:cNvCxnSpPr>
            <a:cxnSpLocks/>
          </p:cNvCxnSpPr>
          <p:nvPr userDrawn="1"/>
        </p:nvCxnSpPr>
        <p:spPr>
          <a:xfrm flipV="1">
            <a:off x="6586050" y="2661041"/>
            <a:ext cx="0" cy="201488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8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efault Slide">
    <p:spTree>
      <p:nvGrpSpPr>
        <p:cNvPr id="1" name=""/>
        <p:cNvGrpSpPr/>
        <p:nvPr/>
      </p:nvGrpSpPr>
      <p:grpSpPr>
        <a:xfrm>
          <a:off x="0" y="0"/>
          <a:ext cx="0" cy="0"/>
          <a:chOff x="0" y="0"/>
          <a:chExt cx="0" cy="0"/>
        </a:xfrm>
      </p:grpSpPr>
      <p:sp>
        <p:nvSpPr>
          <p:cNvPr id="10" name="TextBox 9"/>
          <p:cNvSpPr txBox="1"/>
          <p:nvPr userDrawn="1"/>
        </p:nvSpPr>
        <p:spPr>
          <a:xfrm>
            <a:off x="11078367"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5" y="355711"/>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5" y="6444906"/>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5" y="6474494"/>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4" y="455192"/>
            <a:ext cx="3711345"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COS – CORTINA OLYMPIC STADIUM</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4F5AA34F-80CE-5263-2E6A-EE5124401696}"/>
              </a:ext>
            </a:extLst>
          </p:cNvPr>
          <p:cNvPicPr>
            <a:picLocks noChangeAspect="1"/>
          </p:cNvPicPr>
          <p:nvPr userDrawn="1"/>
        </p:nvPicPr>
        <p:blipFill>
          <a:blip r:embed="rId3"/>
          <a:stretch>
            <a:fillRect/>
          </a:stretch>
        </p:blipFill>
        <p:spPr>
          <a:xfrm>
            <a:off x="495749" y="6213494"/>
            <a:ext cx="2008563" cy="522000"/>
          </a:xfrm>
          <a:prstGeom prst="rect">
            <a:avLst/>
          </a:prstGeom>
        </p:spPr>
      </p:pic>
    </p:spTree>
    <p:extLst>
      <p:ext uri="{BB962C8B-B14F-4D97-AF65-F5344CB8AC3E}">
        <p14:creationId xmlns:p14="http://schemas.microsoft.com/office/powerpoint/2010/main" val="17474152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efault Slide">
    <p:spTree>
      <p:nvGrpSpPr>
        <p:cNvPr id="1" name=""/>
        <p:cNvGrpSpPr/>
        <p:nvPr/>
      </p:nvGrpSpPr>
      <p:grpSpPr>
        <a:xfrm>
          <a:off x="0" y="0"/>
          <a:ext cx="0" cy="0"/>
          <a:chOff x="0" y="0"/>
          <a:chExt cx="0" cy="0"/>
        </a:xfrm>
      </p:grpSpPr>
      <p:sp>
        <p:nvSpPr>
          <p:cNvPr id="10" name="TextBox 9"/>
          <p:cNvSpPr txBox="1"/>
          <p:nvPr userDrawn="1"/>
        </p:nvSpPr>
        <p:spPr>
          <a:xfrm>
            <a:off x="11078367"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5" y="355711"/>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5" y="6444906"/>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5" y="6474494"/>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4" y="455192"/>
            <a:ext cx="3711345"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LSP – LIVIGNO SNOW PARK</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C6B2152E-16F4-F22C-CD70-8E5E4F7C7D8E}"/>
              </a:ext>
            </a:extLst>
          </p:cNvPr>
          <p:cNvPicPr>
            <a:picLocks noChangeAspect="1"/>
          </p:cNvPicPr>
          <p:nvPr userDrawn="1"/>
        </p:nvPicPr>
        <p:blipFill>
          <a:blip r:embed="rId3"/>
          <a:stretch>
            <a:fillRect/>
          </a:stretch>
        </p:blipFill>
        <p:spPr>
          <a:xfrm>
            <a:off x="495749" y="6213494"/>
            <a:ext cx="2008563" cy="522000"/>
          </a:xfrm>
          <a:prstGeom prst="rect">
            <a:avLst/>
          </a:prstGeom>
        </p:spPr>
      </p:pic>
    </p:spTree>
    <p:extLst>
      <p:ext uri="{BB962C8B-B14F-4D97-AF65-F5344CB8AC3E}">
        <p14:creationId xmlns:p14="http://schemas.microsoft.com/office/powerpoint/2010/main" val="34466233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efault Slide">
    <p:spTree>
      <p:nvGrpSpPr>
        <p:cNvPr id="1" name=""/>
        <p:cNvGrpSpPr/>
        <p:nvPr/>
      </p:nvGrpSpPr>
      <p:grpSpPr>
        <a:xfrm>
          <a:off x="0" y="0"/>
          <a:ext cx="0" cy="0"/>
          <a:chOff x="0" y="0"/>
          <a:chExt cx="0" cy="0"/>
        </a:xfrm>
      </p:grpSpPr>
      <p:sp>
        <p:nvSpPr>
          <p:cNvPr id="10" name="TextBox 9"/>
          <p:cNvSpPr txBox="1"/>
          <p:nvPr userDrawn="1"/>
        </p:nvSpPr>
        <p:spPr>
          <a:xfrm>
            <a:off x="11078367"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5" y="355711"/>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5" y="6444906"/>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5" y="6474494"/>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4" y="455192"/>
            <a:ext cx="3711345"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LAM – LIVIGNO AERIALS &amp; MOGULS</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1C5F88FE-7C0E-AD17-3DE3-4F02EE0B5267}"/>
              </a:ext>
            </a:extLst>
          </p:cNvPr>
          <p:cNvPicPr>
            <a:picLocks noChangeAspect="1"/>
          </p:cNvPicPr>
          <p:nvPr userDrawn="1"/>
        </p:nvPicPr>
        <p:blipFill>
          <a:blip r:embed="rId3"/>
          <a:stretch>
            <a:fillRect/>
          </a:stretch>
        </p:blipFill>
        <p:spPr>
          <a:xfrm>
            <a:off x="495749" y="6213494"/>
            <a:ext cx="2008563" cy="522000"/>
          </a:xfrm>
          <a:prstGeom prst="rect">
            <a:avLst/>
          </a:prstGeom>
        </p:spPr>
      </p:pic>
    </p:spTree>
    <p:extLst>
      <p:ext uri="{BB962C8B-B14F-4D97-AF65-F5344CB8AC3E}">
        <p14:creationId xmlns:p14="http://schemas.microsoft.com/office/powerpoint/2010/main" val="17061261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efault Slide">
    <p:spTree>
      <p:nvGrpSpPr>
        <p:cNvPr id="1" name=""/>
        <p:cNvGrpSpPr/>
        <p:nvPr/>
      </p:nvGrpSpPr>
      <p:grpSpPr>
        <a:xfrm>
          <a:off x="0" y="0"/>
          <a:ext cx="0" cy="0"/>
          <a:chOff x="0" y="0"/>
          <a:chExt cx="0" cy="0"/>
        </a:xfrm>
      </p:grpSpPr>
      <p:sp>
        <p:nvSpPr>
          <p:cNvPr id="10" name="TextBox 9"/>
          <p:cNvSpPr txBox="1"/>
          <p:nvPr userDrawn="1"/>
        </p:nvSpPr>
        <p:spPr>
          <a:xfrm>
            <a:off x="11078367"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5" y="355711"/>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5" y="6444906"/>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5" y="6474494"/>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4" y="455192"/>
            <a:ext cx="3711345"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PPP IMPIANTO RISALITA MOTTOLINO</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824BED51-C32E-B0AD-3B40-E5040E3870CA}"/>
              </a:ext>
            </a:extLst>
          </p:cNvPr>
          <p:cNvPicPr>
            <a:picLocks noChangeAspect="1"/>
          </p:cNvPicPr>
          <p:nvPr userDrawn="1"/>
        </p:nvPicPr>
        <p:blipFill>
          <a:blip r:embed="rId3"/>
          <a:stretch>
            <a:fillRect/>
          </a:stretch>
        </p:blipFill>
        <p:spPr>
          <a:xfrm>
            <a:off x="495749" y="6213494"/>
            <a:ext cx="2008563" cy="522000"/>
          </a:xfrm>
          <a:prstGeom prst="rect">
            <a:avLst/>
          </a:prstGeom>
        </p:spPr>
      </p:pic>
    </p:spTree>
    <p:extLst>
      <p:ext uri="{BB962C8B-B14F-4D97-AF65-F5344CB8AC3E}">
        <p14:creationId xmlns:p14="http://schemas.microsoft.com/office/powerpoint/2010/main" val="18512046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Default Slide">
    <p:spTree>
      <p:nvGrpSpPr>
        <p:cNvPr id="1" name=""/>
        <p:cNvGrpSpPr/>
        <p:nvPr/>
      </p:nvGrpSpPr>
      <p:grpSpPr>
        <a:xfrm>
          <a:off x="0" y="0"/>
          <a:ext cx="0" cy="0"/>
          <a:chOff x="0" y="0"/>
          <a:chExt cx="0" cy="0"/>
        </a:xfrm>
      </p:grpSpPr>
      <p:sp>
        <p:nvSpPr>
          <p:cNvPr id="10" name="TextBox 9"/>
          <p:cNvSpPr txBox="1"/>
          <p:nvPr userDrawn="1"/>
        </p:nvSpPr>
        <p:spPr>
          <a:xfrm>
            <a:off x="11078367"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5" y="355711"/>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5" y="6444906"/>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5" y="6474494"/>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4" y="455192"/>
            <a:ext cx="3711345"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NUOVO BACINO ALPINO MONTE SPONDA</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7AB44CE7-2D62-EBB8-626B-5D5C32095063}"/>
              </a:ext>
            </a:extLst>
          </p:cNvPr>
          <p:cNvPicPr>
            <a:picLocks noChangeAspect="1"/>
          </p:cNvPicPr>
          <p:nvPr userDrawn="1"/>
        </p:nvPicPr>
        <p:blipFill>
          <a:blip r:embed="rId3"/>
          <a:stretch>
            <a:fillRect/>
          </a:stretch>
        </p:blipFill>
        <p:spPr>
          <a:xfrm>
            <a:off x="495749" y="6213494"/>
            <a:ext cx="2008563" cy="522000"/>
          </a:xfrm>
          <a:prstGeom prst="rect">
            <a:avLst/>
          </a:prstGeom>
        </p:spPr>
      </p:pic>
    </p:spTree>
    <p:extLst>
      <p:ext uri="{BB962C8B-B14F-4D97-AF65-F5344CB8AC3E}">
        <p14:creationId xmlns:p14="http://schemas.microsoft.com/office/powerpoint/2010/main" val="12130380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Default Slide">
    <p:spTree>
      <p:nvGrpSpPr>
        <p:cNvPr id="1" name=""/>
        <p:cNvGrpSpPr/>
        <p:nvPr/>
      </p:nvGrpSpPr>
      <p:grpSpPr>
        <a:xfrm>
          <a:off x="0" y="0"/>
          <a:ext cx="0" cy="0"/>
          <a:chOff x="0" y="0"/>
          <a:chExt cx="0" cy="0"/>
        </a:xfrm>
      </p:grpSpPr>
      <p:sp>
        <p:nvSpPr>
          <p:cNvPr id="10" name="TextBox 9"/>
          <p:cNvSpPr txBox="1"/>
          <p:nvPr userDrawn="1"/>
        </p:nvSpPr>
        <p:spPr>
          <a:xfrm>
            <a:off x="11078367"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5" y="355711"/>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5" y="6444906"/>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5" y="6474494"/>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4" y="455192"/>
            <a:ext cx="3711345"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SAC – STELVIO ALPINE CENTRE</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86CC476E-B296-1B5C-0C3A-77E79FB998FC}"/>
              </a:ext>
            </a:extLst>
          </p:cNvPr>
          <p:cNvPicPr>
            <a:picLocks noChangeAspect="1"/>
          </p:cNvPicPr>
          <p:nvPr userDrawn="1"/>
        </p:nvPicPr>
        <p:blipFill>
          <a:blip r:embed="rId3"/>
          <a:stretch>
            <a:fillRect/>
          </a:stretch>
        </p:blipFill>
        <p:spPr>
          <a:xfrm>
            <a:off x="495749" y="6213494"/>
            <a:ext cx="2008563" cy="522000"/>
          </a:xfrm>
          <a:prstGeom prst="rect">
            <a:avLst/>
          </a:prstGeom>
        </p:spPr>
      </p:pic>
    </p:spTree>
    <p:extLst>
      <p:ext uri="{BB962C8B-B14F-4D97-AF65-F5344CB8AC3E}">
        <p14:creationId xmlns:p14="http://schemas.microsoft.com/office/powerpoint/2010/main" val="20355799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174" indent="0" algn="ctr">
              <a:buNone/>
              <a:defRPr sz="2000"/>
            </a:lvl2pPr>
            <a:lvl3pPr marL="914348" indent="0" algn="ctr">
              <a:buNone/>
              <a:defRPr sz="1800"/>
            </a:lvl3pPr>
            <a:lvl4pPr marL="1371521" indent="0" algn="ctr">
              <a:buNone/>
              <a:defRPr sz="1600"/>
            </a:lvl4pPr>
            <a:lvl5pPr marL="1828695" indent="0" algn="ctr">
              <a:buNone/>
              <a:defRPr sz="1600"/>
            </a:lvl5pPr>
            <a:lvl6pPr marL="2285869" indent="0" algn="ctr">
              <a:buNone/>
              <a:defRPr sz="1600"/>
            </a:lvl6pPr>
            <a:lvl7pPr marL="2743043" indent="0" algn="ctr">
              <a:buNone/>
              <a:defRPr sz="1600"/>
            </a:lvl7pPr>
            <a:lvl8pPr marL="3200217" indent="0" algn="ctr">
              <a:buNone/>
              <a:defRPr sz="1600"/>
            </a:lvl8pPr>
            <a:lvl9pPr marL="365739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428047E7-BF59-4E6C-A6B6-CA67BE1E8852}" type="datetime1">
              <a:rPr lang="it-IT" smtClean="0"/>
              <a:t>19/10/2023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447D8DF-ED2B-44E7-B218-9168CDECD98C}" type="slidenum">
              <a:rPr lang="it-IT" smtClean="0"/>
              <a:t>‹#›</a:t>
            </a:fld>
            <a:endParaRPr lang="it-IT"/>
          </a:p>
        </p:txBody>
      </p:sp>
    </p:spTree>
    <p:extLst>
      <p:ext uri="{BB962C8B-B14F-4D97-AF65-F5344CB8AC3E}">
        <p14:creationId xmlns:p14="http://schemas.microsoft.com/office/powerpoint/2010/main" val="1241340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E4BF762-3464-4535-9AEA-1CFAF5C9DC3D}" type="datetime1">
              <a:rPr lang="it-IT" smtClean="0"/>
              <a:t>19/10/2023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447D8DF-ED2B-44E7-B218-9168CDECD98C}" type="slidenum">
              <a:rPr lang="it-IT" smtClean="0"/>
              <a:t>‹#›</a:t>
            </a:fld>
            <a:endParaRPr lang="it-IT"/>
          </a:p>
        </p:txBody>
      </p:sp>
    </p:spTree>
    <p:extLst>
      <p:ext uri="{BB962C8B-B14F-4D97-AF65-F5344CB8AC3E}">
        <p14:creationId xmlns:p14="http://schemas.microsoft.com/office/powerpoint/2010/main" val="370391632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CE4BF762-3464-4535-9AEA-1CFAF5C9DC3D}" type="datetime1">
              <a:rPr lang="it-IT" smtClean="0"/>
              <a:t>19/10/2023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447D8DF-ED2B-44E7-B218-9168CDECD98C}" type="slidenum">
              <a:rPr lang="it-IT" smtClean="0"/>
              <a:t>‹#›</a:t>
            </a:fld>
            <a:endParaRPr lang="it-IT"/>
          </a:p>
        </p:txBody>
      </p:sp>
    </p:spTree>
    <p:extLst>
      <p:ext uri="{BB962C8B-B14F-4D97-AF65-F5344CB8AC3E}">
        <p14:creationId xmlns:p14="http://schemas.microsoft.com/office/powerpoint/2010/main" val="3204777658"/>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4BF762-3464-4535-9AEA-1CFAF5C9DC3D}" type="datetime1">
              <a:rPr lang="it-IT" smtClean="0"/>
              <a:t>19/10/2023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447D8DF-ED2B-44E7-B218-9168CDECD98C}" type="slidenum">
              <a:rPr lang="it-IT" smtClean="0"/>
              <a:t>‹#›</a:t>
            </a:fld>
            <a:endParaRPr lang="it-IT"/>
          </a:p>
        </p:txBody>
      </p:sp>
    </p:spTree>
    <p:extLst>
      <p:ext uri="{BB962C8B-B14F-4D97-AF65-F5344CB8AC3E}">
        <p14:creationId xmlns:p14="http://schemas.microsoft.com/office/powerpoint/2010/main" val="311421070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18" name="Titolo 1">
            <a:extLst>
              <a:ext uri="{FF2B5EF4-FFF2-40B4-BE49-F238E27FC236}">
                <a16:creationId xmlns:a16="http://schemas.microsoft.com/office/drawing/2014/main" id="{C1D54543-3D59-3BED-66D0-FCC83959C137}"/>
              </a:ext>
            </a:extLst>
          </p:cNvPr>
          <p:cNvSpPr>
            <a:spLocks noGrp="1"/>
          </p:cNvSpPr>
          <p:nvPr>
            <p:ph type="title"/>
          </p:nvPr>
        </p:nvSpPr>
        <p:spPr>
          <a:xfrm>
            <a:off x="654107" y="1059671"/>
            <a:ext cx="11016881" cy="1325563"/>
          </a:xfrm>
        </p:spPr>
        <p:txBody>
          <a:bodyPr>
            <a:normAutofit/>
          </a:bodyPr>
          <a:lstStyle>
            <a:lvl1pPr marL="0" algn="l" defTabSz="914400" rtl="0" eaLnBrk="1" latinLnBrk="0" hangingPunct="1">
              <a:lnSpc>
                <a:spcPct val="90000"/>
              </a:lnSpc>
              <a:spcBef>
                <a:spcPct val="0"/>
              </a:spcBef>
              <a:buNone/>
              <a:defRPr lang="it-IT" sz="4000" kern="12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lvl1pPr>
          </a:lstStyle>
          <a:p>
            <a:r>
              <a:rPr lang="it-IT"/>
              <a:t>Fare clic per modificare lo stile del titolo dello schema</a:t>
            </a:r>
          </a:p>
        </p:txBody>
      </p:sp>
      <p:grpSp>
        <p:nvGrpSpPr>
          <p:cNvPr id="8" name="Gruppo 7">
            <a:extLst>
              <a:ext uri="{FF2B5EF4-FFF2-40B4-BE49-F238E27FC236}">
                <a16:creationId xmlns:a16="http://schemas.microsoft.com/office/drawing/2014/main" id="{6EB8692A-A0E0-D684-292B-BA3BCA305B5A}"/>
              </a:ext>
            </a:extLst>
          </p:cNvPr>
          <p:cNvGrpSpPr/>
          <p:nvPr userDrawn="1"/>
        </p:nvGrpSpPr>
        <p:grpSpPr>
          <a:xfrm>
            <a:off x="128950" y="6335009"/>
            <a:ext cx="11727055" cy="393607"/>
            <a:chOff x="183419" y="6299498"/>
            <a:chExt cx="11727055" cy="393607"/>
          </a:xfrm>
        </p:grpSpPr>
        <p:cxnSp>
          <p:nvCxnSpPr>
            <p:cNvPr id="9" name="Connettore diritto 8">
              <a:extLst>
                <a:ext uri="{FF2B5EF4-FFF2-40B4-BE49-F238E27FC236}">
                  <a16:creationId xmlns:a16="http://schemas.microsoft.com/office/drawing/2014/main" id="{85B9D52C-D931-53F1-30A9-980C985F5A6B}"/>
                </a:ext>
              </a:extLst>
            </p:cNvPr>
            <p:cNvCxnSpPr>
              <a:cxnSpLocks/>
            </p:cNvCxnSpPr>
            <p:nvPr/>
          </p:nvCxnSpPr>
          <p:spPr>
            <a:xfrm flipH="1">
              <a:off x="2085975" y="6486752"/>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1274C30E-B6CD-6EFE-9A77-D14F18BE4865}"/>
                </a:ext>
              </a:extLst>
            </p:cNvPr>
            <p:cNvSpPr/>
            <p:nvPr/>
          </p:nvSpPr>
          <p:spPr>
            <a:xfrm>
              <a:off x="11650224" y="6354771"/>
              <a:ext cx="260250" cy="260250"/>
            </a:xfrm>
            <a:prstGeom prst="ellipse">
              <a:avLst/>
            </a:prstGeom>
            <a:solidFill>
              <a:srgbClr val="006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11" name="Immagine 10" descr="Immagine che contiene testo&#10;&#10;Descrizione generata automaticamente">
              <a:extLst>
                <a:ext uri="{FF2B5EF4-FFF2-40B4-BE49-F238E27FC236}">
                  <a16:creationId xmlns:a16="http://schemas.microsoft.com/office/drawing/2014/main" id="{E1066960-1BFC-B35C-CAE3-B54EB26DD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19" y="6299498"/>
              <a:ext cx="1805037" cy="393607"/>
            </a:xfrm>
            <a:prstGeom prst="rect">
              <a:avLst/>
            </a:prstGeom>
          </p:spPr>
        </p:pic>
      </p:grpSp>
      <p:grpSp>
        <p:nvGrpSpPr>
          <p:cNvPr id="5" name="Gruppo 4">
            <a:extLst>
              <a:ext uri="{FF2B5EF4-FFF2-40B4-BE49-F238E27FC236}">
                <a16:creationId xmlns:a16="http://schemas.microsoft.com/office/drawing/2014/main" id="{882812CF-29B4-2728-701A-4F706AD73E2E}"/>
              </a:ext>
            </a:extLst>
          </p:cNvPr>
          <p:cNvGrpSpPr/>
          <p:nvPr userDrawn="1"/>
        </p:nvGrpSpPr>
        <p:grpSpPr>
          <a:xfrm>
            <a:off x="-219075" y="397557"/>
            <a:ext cx="2968097" cy="398704"/>
            <a:chOff x="-219075" y="397557"/>
            <a:chExt cx="2968097" cy="398704"/>
          </a:xfrm>
        </p:grpSpPr>
        <p:sp>
          <p:nvSpPr>
            <p:cNvPr id="6" name="Rectangle: Rounded Corners 515">
              <a:extLst>
                <a:ext uri="{FF2B5EF4-FFF2-40B4-BE49-F238E27FC236}">
                  <a16:creationId xmlns:a16="http://schemas.microsoft.com/office/drawing/2014/main" id="{F915FF56-6745-1AA8-346A-54042C3A5EF4}"/>
                </a:ext>
              </a:extLst>
            </p:cNvPr>
            <p:cNvSpPr/>
            <p:nvPr/>
          </p:nvSpPr>
          <p:spPr>
            <a:xfrm>
              <a:off x="-219075" y="397557"/>
              <a:ext cx="2968097" cy="398704"/>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16">
              <a:extLst>
                <a:ext uri="{FF2B5EF4-FFF2-40B4-BE49-F238E27FC236}">
                  <a16:creationId xmlns:a16="http://schemas.microsoft.com/office/drawing/2014/main" id="{D12D4D58-7B15-6E8A-2F9B-8D294EC36A53}"/>
                </a:ext>
              </a:extLst>
            </p:cNvPr>
            <p:cNvSpPr txBox="1"/>
            <p:nvPr/>
          </p:nvSpPr>
          <p:spPr>
            <a:xfrm>
              <a:off x="23445" y="455192"/>
              <a:ext cx="2582704"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Piano </a:t>
              </a:r>
              <a:r>
                <a:rPr lang="en-US" sz="1400" err="1">
                  <a:solidFill>
                    <a:schemeClr val="bg1"/>
                  </a:solidFill>
                  <a:latin typeface="Poppins" panose="00000500000000000000" pitchFamily="2" charset="0"/>
                  <a:ea typeface="Open Sans" panose="020B0606030504020204" pitchFamily="34" charset="0"/>
                  <a:cs typeface="Poppins" panose="00000500000000000000" pitchFamily="2" charset="0"/>
                </a:rPr>
                <a:t>degli</a:t>
              </a: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 </a:t>
              </a:r>
              <a:r>
                <a:rPr lang="en-US" sz="1400" err="1">
                  <a:solidFill>
                    <a:schemeClr val="bg1"/>
                  </a:solidFill>
                  <a:latin typeface="Poppins" panose="00000500000000000000" pitchFamily="2" charset="0"/>
                  <a:ea typeface="Open Sans" panose="020B0606030504020204" pitchFamily="34" charset="0"/>
                  <a:cs typeface="Poppins" panose="00000500000000000000" pitchFamily="2" charset="0"/>
                </a:rPr>
                <a:t>Interventi</a:t>
              </a:r>
              <a:endParaRPr lang="en-US" sz="140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grpSp>
      <p:sp>
        <p:nvSpPr>
          <p:cNvPr id="12" name="TextBox 516">
            <a:extLst>
              <a:ext uri="{FF2B5EF4-FFF2-40B4-BE49-F238E27FC236}">
                <a16:creationId xmlns:a16="http://schemas.microsoft.com/office/drawing/2014/main" id="{930861B3-3170-AA8C-EB7F-B09D4C23738E}"/>
              </a:ext>
            </a:extLst>
          </p:cNvPr>
          <p:cNvSpPr txBox="1"/>
          <p:nvPr userDrawn="1"/>
        </p:nvSpPr>
        <p:spPr>
          <a:xfrm>
            <a:off x="6421711" y="475878"/>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err="1"/>
              <a:t>Giochi</a:t>
            </a:r>
            <a:r>
              <a:rPr lang="en-US"/>
              <a:t> </a:t>
            </a:r>
            <a:r>
              <a:rPr lang="en-US" err="1"/>
              <a:t>Olimpici</a:t>
            </a:r>
            <a:r>
              <a:rPr lang="en-US"/>
              <a:t> e </a:t>
            </a:r>
            <a:r>
              <a:rPr lang="en-US" err="1"/>
              <a:t>Paralimpici</a:t>
            </a:r>
            <a:r>
              <a:rPr lang="en-US"/>
              <a:t> </a:t>
            </a:r>
            <a:r>
              <a:rPr lang="en-US" err="1"/>
              <a:t>Invernali</a:t>
            </a:r>
            <a:r>
              <a:rPr lang="en-US"/>
              <a:t> di Milano Cortina 2026 </a:t>
            </a:r>
          </a:p>
        </p:txBody>
      </p:sp>
      <p:sp>
        <p:nvSpPr>
          <p:cNvPr id="16" name="Segnaposto numero diapositiva 6">
            <a:extLst>
              <a:ext uri="{FF2B5EF4-FFF2-40B4-BE49-F238E27FC236}">
                <a16:creationId xmlns:a16="http://schemas.microsoft.com/office/drawing/2014/main" id="{9E057253-0146-EF9A-50E2-3C17F911F5D4}"/>
              </a:ext>
            </a:extLst>
          </p:cNvPr>
          <p:cNvSpPr>
            <a:spLocks noGrp="1"/>
          </p:cNvSpPr>
          <p:nvPr>
            <p:ph type="sldNum" sz="quarter" idx="12"/>
          </p:nvPr>
        </p:nvSpPr>
        <p:spPr>
          <a:xfrm>
            <a:off x="11595754" y="6390282"/>
            <a:ext cx="260251" cy="260250"/>
          </a:xfrm>
        </p:spPr>
        <p:txBody>
          <a:bodyPr/>
          <a:lstStyle>
            <a:lvl1pPr algn="ctr">
              <a:defRPr sz="1050">
                <a:solidFill>
                  <a:schemeClr val="bg1"/>
                </a:solidFill>
              </a:defRPr>
            </a:lvl1pPr>
          </a:lstStyle>
          <a:p>
            <a:fld id="{C447D8DF-ED2B-44E7-B218-9168CDECD98C}" type="slidenum">
              <a:rPr lang="it-IT" smtClean="0"/>
              <a:pPr/>
              <a:t>‹#›</a:t>
            </a:fld>
            <a:endParaRPr lang="it-IT"/>
          </a:p>
        </p:txBody>
      </p:sp>
    </p:spTree>
    <p:extLst>
      <p:ext uri="{BB962C8B-B14F-4D97-AF65-F5344CB8AC3E}">
        <p14:creationId xmlns:p14="http://schemas.microsoft.com/office/powerpoint/2010/main" val="41822268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11" name="Segnaposto testo 10">
            <a:extLst>
              <a:ext uri="{FF2B5EF4-FFF2-40B4-BE49-F238E27FC236}">
                <a16:creationId xmlns:a16="http://schemas.microsoft.com/office/drawing/2014/main" id="{7AA98DF7-2CA7-D946-E914-84C573CE234D}"/>
              </a:ext>
            </a:extLst>
          </p:cNvPr>
          <p:cNvSpPr>
            <a:spLocks noGrp="1"/>
          </p:cNvSpPr>
          <p:nvPr>
            <p:ph type="body" sz="quarter" idx="13"/>
          </p:nvPr>
        </p:nvSpPr>
        <p:spPr>
          <a:xfrm>
            <a:off x="1" y="199468"/>
            <a:ext cx="2267268" cy="219286"/>
          </a:xfr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it-IT" sz="898" smtClean="0">
                <a:solidFill>
                  <a:schemeClr val="lt1"/>
                </a:solidFill>
                <a:latin typeface="Poppins" panose="00000500000000000000" pitchFamily="2" charset="0"/>
                <a:cs typeface="Poppins" panose="00000500000000000000" pitchFamily="2" charset="0"/>
              </a:defRPr>
            </a:lvl1pPr>
            <a:lvl2pPr>
              <a:defRPr lang="it-IT" sz="898" smtClean="0">
                <a:solidFill>
                  <a:schemeClr val="lt1"/>
                </a:solidFill>
                <a:latin typeface="Poppins" panose="00000500000000000000" pitchFamily="2" charset="0"/>
                <a:cs typeface="Poppins" panose="00000500000000000000" pitchFamily="2" charset="0"/>
              </a:defRPr>
            </a:lvl2pPr>
            <a:lvl3pPr>
              <a:defRPr lang="it-IT" sz="898" smtClean="0">
                <a:solidFill>
                  <a:schemeClr val="lt1"/>
                </a:solidFill>
                <a:latin typeface="Poppins" panose="00000500000000000000" pitchFamily="2" charset="0"/>
                <a:cs typeface="Poppins" panose="00000500000000000000" pitchFamily="2" charset="0"/>
              </a:defRPr>
            </a:lvl3pPr>
            <a:lvl4pPr>
              <a:defRPr lang="it-IT" sz="898" smtClean="0">
                <a:solidFill>
                  <a:schemeClr val="lt1"/>
                </a:solidFill>
                <a:latin typeface="Poppins" panose="00000500000000000000" pitchFamily="2" charset="0"/>
                <a:cs typeface="Poppins" panose="00000500000000000000" pitchFamily="2" charset="0"/>
              </a:defRPr>
            </a:lvl4pPr>
            <a:lvl5pPr>
              <a:defRPr lang="it-IT" sz="898">
                <a:solidFill>
                  <a:schemeClr val="lt1"/>
                </a:solidFill>
                <a:latin typeface="Poppins" panose="00000500000000000000" pitchFamily="2" charset="0"/>
                <a:cs typeface="Poppins" panose="00000500000000000000" pitchFamily="2" charset="0"/>
              </a:defRPr>
            </a:lvl5pPr>
          </a:lstStyle>
          <a:p>
            <a:pPr marL="0" lvl="0" algn="ctr" defTabSz="794644"/>
            <a:r>
              <a:rPr lang="it-IT"/>
              <a:t>Fare clic per modificare gli stili del testo dello schema</a:t>
            </a:r>
          </a:p>
          <a:p>
            <a:pPr marL="397322" lvl="1" defTabSz="794644"/>
            <a:r>
              <a:rPr lang="it-IT"/>
              <a:t>Secondo livello</a:t>
            </a:r>
          </a:p>
          <a:p>
            <a:pPr marL="794644" lvl="2" defTabSz="794644"/>
            <a:r>
              <a:rPr lang="it-IT"/>
              <a:t>Terzo livello</a:t>
            </a:r>
          </a:p>
          <a:p>
            <a:pPr marL="1191966" lvl="3" defTabSz="794644"/>
            <a:r>
              <a:rPr lang="it-IT"/>
              <a:t>Quarto livello</a:t>
            </a:r>
          </a:p>
          <a:p>
            <a:pPr marL="1589287" lvl="4" defTabSz="794644"/>
            <a:r>
              <a:rPr lang="it-IT"/>
              <a:t>Quinto livello</a:t>
            </a:r>
          </a:p>
        </p:txBody>
      </p:sp>
    </p:spTree>
    <p:extLst>
      <p:ext uri="{BB962C8B-B14F-4D97-AF65-F5344CB8AC3E}">
        <p14:creationId xmlns:p14="http://schemas.microsoft.com/office/powerpoint/2010/main" val="3402885915"/>
      </p:ext>
    </p:extLst>
  </p:cSld>
  <p:clrMapOvr>
    <a:masterClrMapping/>
  </p:clrMapOvr>
  <p:extLst>
    <p:ext uri="{DCECCB84-F9BA-43D5-87BE-67443E8EF086}">
      <p15:sldGuideLst xmlns:p15="http://schemas.microsoft.com/office/powerpoint/2012/main">
        <p15:guide id="1" pos="3840" userDrawn="1">
          <p15:clr>
            <a:srgbClr val="FBAE40"/>
          </p15:clr>
        </p15:guide>
        <p15:guide id="2" pos="182" userDrawn="1">
          <p15:clr>
            <a:srgbClr val="FBAE40"/>
          </p15:clr>
        </p15:guide>
        <p15:guide id="3" pos="7498" userDrawn="1">
          <p15:clr>
            <a:srgbClr val="FBAE40"/>
          </p15:clr>
        </p15:guide>
        <p15:guide id="4" orient="horz" pos="123" userDrawn="1">
          <p15:clr>
            <a:srgbClr val="FBAE40"/>
          </p15:clr>
        </p15:guide>
        <p15:guide id="5" orient="horz" pos="3891" userDrawn="1">
          <p15:clr>
            <a:srgbClr val="FBAE40"/>
          </p15:clr>
        </p15:guide>
        <p15:guide id="6" orient="horz" pos="38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E">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cxnSp>
        <p:nvCxnSpPr>
          <p:cNvPr id="14" name="Connettore diritto 13">
            <a:extLst>
              <a:ext uri="{FF2B5EF4-FFF2-40B4-BE49-F238E27FC236}">
                <a16:creationId xmlns:a16="http://schemas.microsoft.com/office/drawing/2014/main" id="{E8497B78-1CCD-67E7-7A18-23F18F4BEB47}"/>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6BF19E58-0B83-CA6E-9F24-007F16D86FE2}"/>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16" name="Connettore diritto 15">
            <a:extLst>
              <a:ext uri="{FF2B5EF4-FFF2-40B4-BE49-F238E27FC236}">
                <a16:creationId xmlns:a16="http://schemas.microsoft.com/office/drawing/2014/main" id="{9FAB310F-FDE6-3794-406D-54B42BD33B84}"/>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a16="http://schemas.microsoft.com/office/drawing/2014/main" id="{315C0EC9-C05D-08A1-81AA-408CBE33CF94}"/>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8" name="Immagine 17">
            <a:extLst>
              <a:ext uri="{FF2B5EF4-FFF2-40B4-BE49-F238E27FC236}">
                <a16:creationId xmlns:a16="http://schemas.microsoft.com/office/drawing/2014/main" id="{41CEA906-6D99-E248-B42E-C8C164E09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20" name="TextBox 516">
            <a:extLst>
              <a:ext uri="{FF2B5EF4-FFF2-40B4-BE49-F238E27FC236}">
                <a16:creationId xmlns:a16="http://schemas.microsoft.com/office/drawing/2014/main" id="{2B3CFAA5-C747-6030-1F01-749787784427}"/>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
        <p:nvSpPr>
          <p:cNvPr id="2" name="Segnaposto testo 10">
            <a:extLst>
              <a:ext uri="{FF2B5EF4-FFF2-40B4-BE49-F238E27FC236}">
                <a16:creationId xmlns:a16="http://schemas.microsoft.com/office/drawing/2014/main" id="{8C4C4C53-8872-E13E-D1DE-6C191D2B071F}"/>
              </a:ext>
            </a:extLst>
          </p:cNvPr>
          <p:cNvSpPr>
            <a:spLocks noGrp="1"/>
          </p:cNvSpPr>
          <p:nvPr userDrawn="1">
            <p:ph type="body" sz="quarter" idx="13"/>
          </p:nvPr>
        </p:nvSpPr>
        <p:spPr>
          <a:xfrm>
            <a:off x="0" y="319426"/>
            <a:ext cx="3031810" cy="358035"/>
          </a:xfr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it-IT" sz="898" smtClean="0">
                <a:solidFill>
                  <a:schemeClr val="lt1"/>
                </a:solidFill>
                <a:latin typeface="Poppins" panose="00000500000000000000" pitchFamily="2" charset="0"/>
                <a:cs typeface="Poppins" panose="00000500000000000000" pitchFamily="2" charset="0"/>
              </a:defRPr>
            </a:lvl1pPr>
            <a:lvl2pPr marL="168735" indent="0">
              <a:buNone/>
              <a:defRPr lang="it-IT" sz="898" smtClean="0">
                <a:solidFill>
                  <a:schemeClr val="lt1"/>
                </a:solidFill>
                <a:latin typeface="Poppins" panose="00000500000000000000" pitchFamily="2" charset="0"/>
                <a:cs typeface="Poppins" panose="00000500000000000000" pitchFamily="2" charset="0"/>
              </a:defRPr>
            </a:lvl2pPr>
            <a:lvl3pPr>
              <a:defRPr lang="it-IT" sz="898" smtClean="0">
                <a:solidFill>
                  <a:schemeClr val="lt1"/>
                </a:solidFill>
                <a:latin typeface="Poppins" panose="00000500000000000000" pitchFamily="2" charset="0"/>
                <a:cs typeface="Poppins" panose="00000500000000000000" pitchFamily="2" charset="0"/>
              </a:defRPr>
            </a:lvl3pPr>
            <a:lvl4pPr>
              <a:defRPr lang="it-IT" sz="898" smtClean="0">
                <a:solidFill>
                  <a:schemeClr val="lt1"/>
                </a:solidFill>
                <a:latin typeface="Poppins" panose="00000500000000000000" pitchFamily="2" charset="0"/>
                <a:cs typeface="Poppins" panose="00000500000000000000" pitchFamily="2" charset="0"/>
              </a:defRPr>
            </a:lvl4pPr>
            <a:lvl5pPr>
              <a:defRPr lang="it-IT" sz="898">
                <a:solidFill>
                  <a:schemeClr val="lt1"/>
                </a:solidFill>
                <a:latin typeface="Poppins" panose="00000500000000000000" pitchFamily="2" charset="0"/>
                <a:cs typeface="Poppins" panose="00000500000000000000" pitchFamily="2" charset="0"/>
              </a:defRPr>
            </a:lvl5pPr>
          </a:lstStyle>
          <a:p>
            <a:pPr marL="0" lvl="0" algn="ctr" defTabSz="794644"/>
            <a:r>
              <a:rPr lang="it-IT"/>
              <a:t>Fare clic per modificare gli st</a:t>
            </a:r>
          </a:p>
        </p:txBody>
      </p:sp>
    </p:spTree>
    <p:extLst>
      <p:ext uri="{BB962C8B-B14F-4D97-AF65-F5344CB8AC3E}">
        <p14:creationId xmlns:p14="http://schemas.microsoft.com/office/powerpoint/2010/main" val="35399522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NITORAGGIO">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71778"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INFRASTRUCTURES PROJECTS</a:t>
            </a:r>
          </a:p>
        </p:txBody>
      </p:sp>
      <p:cxnSp>
        <p:nvCxnSpPr>
          <p:cNvPr id="14" name="Connettore diritto 13">
            <a:extLst>
              <a:ext uri="{FF2B5EF4-FFF2-40B4-BE49-F238E27FC236}">
                <a16:creationId xmlns:a16="http://schemas.microsoft.com/office/drawing/2014/main" id="{E8497B78-1CCD-67E7-7A18-23F18F4BEB47}"/>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6BF19E58-0B83-CA6E-9F24-007F16D86FE2}"/>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16" name="Connettore diritto 15">
            <a:extLst>
              <a:ext uri="{FF2B5EF4-FFF2-40B4-BE49-F238E27FC236}">
                <a16:creationId xmlns:a16="http://schemas.microsoft.com/office/drawing/2014/main" id="{9FAB310F-FDE6-3794-406D-54B42BD33B84}"/>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a16="http://schemas.microsoft.com/office/drawing/2014/main" id="{315C0EC9-C05D-08A1-81AA-408CBE33CF94}"/>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8" name="Immagine 17">
            <a:extLst>
              <a:ext uri="{FF2B5EF4-FFF2-40B4-BE49-F238E27FC236}">
                <a16:creationId xmlns:a16="http://schemas.microsoft.com/office/drawing/2014/main" id="{41CEA906-6D99-E248-B42E-C8C164E09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20" name="TextBox 516">
            <a:extLst>
              <a:ext uri="{FF2B5EF4-FFF2-40B4-BE49-F238E27FC236}">
                <a16:creationId xmlns:a16="http://schemas.microsoft.com/office/drawing/2014/main" id="{2B3CFAA5-C747-6030-1F01-749787784427}"/>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10528216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STAINABILITY">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71778" y="408761"/>
            <a:ext cx="3142407" cy="244194"/>
          </a:xfrm>
          <a:prstGeom prst="rect">
            <a:avLst/>
          </a:prstGeom>
          <a:noFill/>
        </p:spPr>
        <p:txBody>
          <a:bodyPr vert="horz" wrap="square" lIns="58652" tIns="29326" rIns="58652" bIns="29326" rtlCol="0" anchor="t">
            <a:noAutofit/>
          </a:bodyPr>
          <a:lstStyle/>
          <a:p>
            <a:pPr marL="0" marR="0" lvl="0" indent="0" algn="r" defTabSz="293248" rtl="0" eaLnBrk="1" fontAlgn="auto" latinLnBrk="0" hangingPunct="1">
              <a:lnSpc>
                <a:spcPct val="100000"/>
              </a:lnSpc>
              <a:spcBef>
                <a:spcPct val="0"/>
              </a:spcBef>
              <a:spcAft>
                <a:spcPts val="0"/>
              </a:spcAft>
              <a:buClrTx/>
              <a:buSzTx/>
              <a:buFontTx/>
              <a:buNone/>
              <a:tabLst/>
              <a:defRPr/>
            </a:pPr>
            <a:r>
              <a:rPr lang="it-IT" sz="898">
                <a:solidFill>
                  <a:schemeClr val="bg1"/>
                </a:solidFill>
                <a:latin typeface="Poppins" panose="00000500000000000000" pitchFamily="2" charset="0"/>
                <a:cs typeface="Poppins" panose="00000500000000000000" pitchFamily="2" charset="0"/>
              </a:rPr>
              <a:t>SUSTAINABILITY</a:t>
            </a:r>
          </a:p>
          <a:p>
            <a:pPr algn="r" defTabSz="293248">
              <a:spcBef>
                <a:spcPct val="0"/>
              </a:spcBef>
            </a:pPr>
            <a:endParaRPr lang="en-US" sz="898">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cxnSp>
        <p:nvCxnSpPr>
          <p:cNvPr id="14" name="Connettore diritto 13">
            <a:extLst>
              <a:ext uri="{FF2B5EF4-FFF2-40B4-BE49-F238E27FC236}">
                <a16:creationId xmlns:a16="http://schemas.microsoft.com/office/drawing/2014/main" id="{E8497B78-1CCD-67E7-7A18-23F18F4BEB47}"/>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6BF19E58-0B83-CA6E-9F24-007F16D86FE2}"/>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16" name="Connettore diritto 15">
            <a:extLst>
              <a:ext uri="{FF2B5EF4-FFF2-40B4-BE49-F238E27FC236}">
                <a16:creationId xmlns:a16="http://schemas.microsoft.com/office/drawing/2014/main" id="{9FAB310F-FDE6-3794-406D-54B42BD33B84}"/>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a16="http://schemas.microsoft.com/office/drawing/2014/main" id="{315C0EC9-C05D-08A1-81AA-408CBE33CF94}"/>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8" name="Immagine 17">
            <a:extLst>
              <a:ext uri="{FF2B5EF4-FFF2-40B4-BE49-F238E27FC236}">
                <a16:creationId xmlns:a16="http://schemas.microsoft.com/office/drawing/2014/main" id="{41CEA906-6D99-E248-B42E-C8C164E09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20" name="TextBox 516">
            <a:extLst>
              <a:ext uri="{FF2B5EF4-FFF2-40B4-BE49-F238E27FC236}">
                <a16:creationId xmlns:a16="http://schemas.microsoft.com/office/drawing/2014/main" id="{2B3CFAA5-C747-6030-1F01-749787784427}"/>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36916189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SC">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71778"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CORTINA SLIDING CENTRE “EUGENIO MONTI”</a:t>
            </a:r>
          </a:p>
        </p:txBody>
      </p:sp>
      <p:cxnSp>
        <p:nvCxnSpPr>
          <p:cNvPr id="14" name="Connettore diritto 13">
            <a:extLst>
              <a:ext uri="{FF2B5EF4-FFF2-40B4-BE49-F238E27FC236}">
                <a16:creationId xmlns:a16="http://schemas.microsoft.com/office/drawing/2014/main" id="{E8497B78-1CCD-67E7-7A18-23F18F4BEB47}"/>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6BF19E58-0B83-CA6E-9F24-007F16D86FE2}"/>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16" name="Connettore diritto 15">
            <a:extLst>
              <a:ext uri="{FF2B5EF4-FFF2-40B4-BE49-F238E27FC236}">
                <a16:creationId xmlns:a16="http://schemas.microsoft.com/office/drawing/2014/main" id="{9FAB310F-FDE6-3794-406D-54B42BD33B84}"/>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a16="http://schemas.microsoft.com/office/drawing/2014/main" id="{315C0EC9-C05D-08A1-81AA-408CBE33CF94}"/>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8" name="Immagine 17">
            <a:extLst>
              <a:ext uri="{FF2B5EF4-FFF2-40B4-BE49-F238E27FC236}">
                <a16:creationId xmlns:a16="http://schemas.microsoft.com/office/drawing/2014/main" id="{41CEA906-6D99-E248-B42E-C8C164E09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20" name="TextBox 516">
            <a:extLst>
              <a:ext uri="{FF2B5EF4-FFF2-40B4-BE49-F238E27FC236}">
                <a16:creationId xmlns:a16="http://schemas.microsoft.com/office/drawing/2014/main" id="{2B3CFAA5-C747-6030-1F01-749787784427}"/>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13524555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S">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CORTINA OLYMPIC STADIUM</a:t>
            </a:r>
          </a:p>
        </p:txBody>
      </p:sp>
      <p:cxnSp>
        <p:nvCxnSpPr>
          <p:cNvPr id="8" name="Connettore diritto 7">
            <a:extLst>
              <a:ext uri="{FF2B5EF4-FFF2-40B4-BE49-F238E27FC236}">
                <a16:creationId xmlns:a16="http://schemas.microsoft.com/office/drawing/2014/main" id="{F3A7C506-C4E8-F47D-7F9D-7199CCEEB140}"/>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AB514A39-AC92-11A8-68ED-FCB39C3FCC28}"/>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11" name="Connettore diritto 10">
            <a:extLst>
              <a:ext uri="{FF2B5EF4-FFF2-40B4-BE49-F238E27FC236}">
                <a16:creationId xmlns:a16="http://schemas.microsoft.com/office/drawing/2014/main" id="{B75ADE02-91AD-2582-3386-715F7EC362DB}"/>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D67A9CB2-E1E7-0235-F5C8-E950DD47DA7D}"/>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4" name="Immagine 13">
            <a:extLst>
              <a:ext uri="{FF2B5EF4-FFF2-40B4-BE49-F238E27FC236}">
                <a16:creationId xmlns:a16="http://schemas.microsoft.com/office/drawing/2014/main" id="{33AEF245-0606-3E45-F352-E4AA90CB3A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8F037979-937C-D542-C5E6-D85A9D0CD0E5}"/>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19592715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C">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TOFANE ALPINE CENTRE</a:t>
            </a:r>
          </a:p>
        </p:txBody>
      </p:sp>
      <p:cxnSp>
        <p:nvCxnSpPr>
          <p:cNvPr id="8" name="Connettore diritto 7">
            <a:extLst>
              <a:ext uri="{FF2B5EF4-FFF2-40B4-BE49-F238E27FC236}">
                <a16:creationId xmlns:a16="http://schemas.microsoft.com/office/drawing/2014/main" id="{6079E3F5-195F-E2F9-F625-ADD882358BB4}"/>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0963A8B4-8C62-A71A-A1CC-14DC5032E323}"/>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11" name="Connettore diritto 10">
            <a:extLst>
              <a:ext uri="{FF2B5EF4-FFF2-40B4-BE49-F238E27FC236}">
                <a16:creationId xmlns:a16="http://schemas.microsoft.com/office/drawing/2014/main" id="{AC0CB94C-6AD5-8D9D-AF5C-F33B61A97928}"/>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602E00A7-7557-851A-87C2-5F3F53EEB741}"/>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4" name="Immagine 13">
            <a:extLst>
              <a:ext uri="{FF2B5EF4-FFF2-40B4-BE49-F238E27FC236}">
                <a16:creationId xmlns:a16="http://schemas.microsoft.com/office/drawing/2014/main" id="{9460DF0D-8478-9EF8-266D-DBFE43C0C6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90312FA7-484A-D01E-0FFB-0270FE71BFE4}"/>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2366364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CORTINA OLYMPIC &amp; PARALYMPIC VILLAGE</a:t>
            </a:r>
          </a:p>
        </p:txBody>
      </p:sp>
      <p:cxnSp>
        <p:nvCxnSpPr>
          <p:cNvPr id="3" name="Connettore diritto 2">
            <a:extLst>
              <a:ext uri="{FF2B5EF4-FFF2-40B4-BE49-F238E27FC236}">
                <a16:creationId xmlns:a16="http://schemas.microsoft.com/office/drawing/2014/main" id="{A5EBFA0A-4D85-B706-7A84-5E599298D67D}"/>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965BC160-E8EF-B699-24DE-254FB10E1B2A}"/>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9199EF16-7041-CDF3-A5C0-AE2BD77C2487}"/>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589246AE-746E-788D-BA2A-529EFC095F3D}"/>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2" name="Immagine 11">
            <a:extLst>
              <a:ext uri="{FF2B5EF4-FFF2-40B4-BE49-F238E27FC236}">
                <a16:creationId xmlns:a16="http://schemas.microsoft.com/office/drawing/2014/main" id="{995B089F-8B6F-D984-2D27-BFF14C7DC0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48CCC246-C1FE-C235-075E-B9D305B6619E}"/>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4120702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SP">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LIVIGNO SNOW PARK</a:t>
            </a:r>
          </a:p>
        </p:txBody>
      </p:sp>
      <p:cxnSp>
        <p:nvCxnSpPr>
          <p:cNvPr id="3" name="Connettore diritto 2">
            <a:extLst>
              <a:ext uri="{FF2B5EF4-FFF2-40B4-BE49-F238E27FC236}">
                <a16:creationId xmlns:a16="http://schemas.microsoft.com/office/drawing/2014/main" id="{A5EBFA0A-4D85-B706-7A84-5E599298D67D}"/>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965BC160-E8EF-B699-24DE-254FB10E1B2A}"/>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9199EF16-7041-CDF3-A5C0-AE2BD77C2487}"/>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589246AE-746E-788D-BA2A-529EFC095F3D}"/>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2" name="Immagine 11">
            <a:extLst>
              <a:ext uri="{FF2B5EF4-FFF2-40B4-BE49-F238E27FC236}">
                <a16:creationId xmlns:a16="http://schemas.microsoft.com/office/drawing/2014/main" id="{995B089F-8B6F-D984-2D27-BFF14C7DC0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48CCC246-C1FE-C235-075E-B9D305B6619E}"/>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37945329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AM">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LIVIGNO AERIALS &amp; MOGULS</a:t>
            </a:r>
          </a:p>
        </p:txBody>
      </p:sp>
      <p:cxnSp>
        <p:nvCxnSpPr>
          <p:cNvPr id="3" name="Connettore diritto 2">
            <a:extLst>
              <a:ext uri="{FF2B5EF4-FFF2-40B4-BE49-F238E27FC236}">
                <a16:creationId xmlns:a16="http://schemas.microsoft.com/office/drawing/2014/main" id="{A5EBFA0A-4D85-B706-7A84-5E599298D67D}"/>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965BC160-E8EF-B699-24DE-254FB10E1B2A}"/>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9199EF16-7041-CDF3-A5C0-AE2BD77C2487}"/>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589246AE-746E-788D-BA2A-529EFC095F3D}"/>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2" name="Immagine 11">
            <a:extLst>
              <a:ext uri="{FF2B5EF4-FFF2-40B4-BE49-F238E27FC236}">
                <a16:creationId xmlns:a16="http://schemas.microsoft.com/office/drawing/2014/main" id="{995B089F-8B6F-D984-2D27-BFF14C7DC0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48CCC246-C1FE-C235-075E-B9D305B6619E}"/>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41621973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Vuota">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6EB8692A-A0E0-D684-292B-BA3BCA305B5A}"/>
              </a:ext>
            </a:extLst>
          </p:cNvPr>
          <p:cNvGrpSpPr/>
          <p:nvPr userDrawn="1"/>
        </p:nvGrpSpPr>
        <p:grpSpPr>
          <a:xfrm>
            <a:off x="128950" y="6335009"/>
            <a:ext cx="11727055" cy="393607"/>
            <a:chOff x="183419" y="6299498"/>
            <a:chExt cx="11727055" cy="393607"/>
          </a:xfrm>
        </p:grpSpPr>
        <p:cxnSp>
          <p:nvCxnSpPr>
            <p:cNvPr id="9" name="Connettore diritto 8">
              <a:extLst>
                <a:ext uri="{FF2B5EF4-FFF2-40B4-BE49-F238E27FC236}">
                  <a16:creationId xmlns:a16="http://schemas.microsoft.com/office/drawing/2014/main" id="{85B9D52C-D931-53F1-30A9-980C985F5A6B}"/>
                </a:ext>
              </a:extLst>
            </p:cNvPr>
            <p:cNvCxnSpPr>
              <a:cxnSpLocks/>
            </p:cNvCxnSpPr>
            <p:nvPr/>
          </p:nvCxnSpPr>
          <p:spPr>
            <a:xfrm flipH="1">
              <a:off x="2085975" y="6486752"/>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1274C30E-B6CD-6EFE-9A77-D14F18BE4865}"/>
                </a:ext>
              </a:extLst>
            </p:cNvPr>
            <p:cNvSpPr/>
            <p:nvPr/>
          </p:nvSpPr>
          <p:spPr>
            <a:xfrm>
              <a:off x="11650224" y="6354771"/>
              <a:ext cx="260250" cy="260250"/>
            </a:xfrm>
            <a:prstGeom prst="ellipse">
              <a:avLst/>
            </a:prstGeom>
            <a:solidFill>
              <a:srgbClr val="006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11" name="Immagine 10" descr="Immagine che contiene testo&#10;&#10;Descrizione generata automaticamente">
              <a:extLst>
                <a:ext uri="{FF2B5EF4-FFF2-40B4-BE49-F238E27FC236}">
                  <a16:creationId xmlns:a16="http://schemas.microsoft.com/office/drawing/2014/main" id="{E1066960-1BFC-B35C-CAE3-B54EB26DD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19" y="6299498"/>
              <a:ext cx="1805037" cy="393607"/>
            </a:xfrm>
            <a:prstGeom prst="rect">
              <a:avLst/>
            </a:prstGeom>
          </p:spPr>
        </p:pic>
      </p:grpSp>
      <p:sp>
        <p:nvSpPr>
          <p:cNvPr id="6" name="Rectangle: Rounded Corners 515">
            <a:extLst>
              <a:ext uri="{FF2B5EF4-FFF2-40B4-BE49-F238E27FC236}">
                <a16:creationId xmlns:a16="http://schemas.microsoft.com/office/drawing/2014/main" id="{F915FF56-6745-1AA8-346A-54042C3A5EF4}"/>
              </a:ext>
            </a:extLst>
          </p:cNvPr>
          <p:cNvSpPr/>
          <p:nvPr/>
        </p:nvSpPr>
        <p:spPr>
          <a:xfrm>
            <a:off x="-219075" y="397557"/>
            <a:ext cx="2968097" cy="398704"/>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16">
            <a:extLst>
              <a:ext uri="{FF2B5EF4-FFF2-40B4-BE49-F238E27FC236}">
                <a16:creationId xmlns:a16="http://schemas.microsoft.com/office/drawing/2014/main" id="{930861B3-3170-AA8C-EB7F-B09D4C23738E}"/>
              </a:ext>
            </a:extLst>
          </p:cNvPr>
          <p:cNvSpPr txBox="1"/>
          <p:nvPr userDrawn="1"/>
        </p:nvSpPr>
        <p:spPr>
          <a:xfrm>
            <a:off x="6421711" y="475878"/>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err="1"/>
              <a:t>Giochi</a:t>
            </a:r>
            <a:r>
              <a:rPr lang="en-US"/>
              <a:t> </a:t>
            </a:r>
            <a:r>
              <a:rPr lang="en-US" err="1"/>
              <a:t>Olimpici</a:t>
            </a:r>
            <a:r>
              <a:rPr lang="en-US"/>
              <a:t> e </a:t>
            </a:r>
            <a:r>
              <a:rPr lang="en-US" err="1"/>
              <a:t>Paralimpici</a:t>
            </a:r>
            <a:r>
              <a:rPr lang="en-US"/>
              <a:t> </a:t>
            </a:r>
            <a:r>
              <a:rPr lang="en-US" err="1"/>
              <a:t>Invernali</a:t>
            </a:r>
            <a:r>
              <a:rPr lang="en-US"/>
              <a:t> di Milano Cortina 2026 </a:t>
            </a:r>
          </a:p>
        </p:txBody>
      </p:sp>
      <p:sp>
        <p:nvSpPr>
          <p:cNvPr id="16" name="Segnaposto numero diapositiva 6">
            <a:extLst>
              <a:ext uri="{FF2B5EF4-FFF2-40B4-BE49-F238E27FC236}">
                <a16:creationId xmlns:a16="http://schemas.microsoft.com/office/drawing/2014/main" id="{9E057253-0146-EF9A-50E2-3C17F911F5D4}"/>
              </a:ext>
            </a:extLst>
          </p:cNvPr>
          <p:cNvSpPr>
            <a:spLocks noGrp="1"/>
          </p:cNvSpPr>
          <p:nvPr>
            <p:ph type="sldNum" sz="quarter" idx="12"/>
          </p:nvPr>
        </p:nvSpPr>
        <p:spPr>
          <a:xfrm>
            <a:off x="11595754" y="6390282"/>
            <a:ext cx="260251" cy="260250"/>
          </a:xfrm>
        </p:spPr>
        <p:txBody>
          <a:bodyPr/>
          <a:lstStyle>
            <a:lvl1pPr algn="ctr">
              <a:defRPr sz="1050">
                <a:solidFill>
                  <a:schemeClr val="bg1"/>
                </a:solidFill>
              </a:defRPr>
            </a:lvl1pPr>
          </a:lstStyle>
          <a:p>
            <a:fld id="{C447D8DF-ED2B-44E7-B218-9168CDECD98C}" type="slidenum">
              <a:rPr lang="it-IT" smtClean="0"/>
              <a:pPr/>
              <a:t>‹#›</a:t>
            </a:fld>
            <a:endParaRPr lang="it-IT"/>
          </a:p>
        </p:txBody>
      </p:sp>
      <p:sp>
        <p:nvSpPr>
          <p:cNvPr id="13" name="Rectangle 14">
            <a:extLst>
              <a:ext uri="{FF2B5EF4-FFF2-40B4-BE49-F238E27FC236}">
                <a16:creationId xmlns:a16="http://schemas.microsoft.com/office/drawing/2014/main" id="{52E00E1D-0679-68FF-7F0B-F0F1D169A574}"/>
              </a:ext>
            </a:extLst>
          </p:cNvPr>
          <p:cNvSpPr/>
          <p:nvPr userDrawn="1"/>
        </p:nvSpPr>
        <p:spPr>
          <a:xfrm>
            <a:off x="5071" y="907308"/>
            <a:ext cx="12192000" cy="5427701"/>
          </a:xfrm>
          <a:prstGeom prst="rect">
            <a:avLst/>
          </a:prstGeom>
          <a:gradFill flip="none" rotWithShape="1">
            <a:gsLst>
              <a:gs pos="0">
                <a:schemeClr val="accent5"/>
              </a:gs>
              <a:gs pos="100000">
                <a:schemeClr val="tx2"/>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4" name="Group 10">
            <a:extLst>
              <a:ext uri="{FF2B5EF4-FFF2-40B4-BE49-F238E27FC236}">
                <a16:creationId xmlns:a16="http://schemas.microsoft.com/office/drawing/2014/main" id="{D4E89F88-9592-B96E-C1A2-BF8146F9483D}"/>
              </a:ext>
            </a:extLst>
          </p:cNvPr>
          <p:cNvGrpSpPr/>
          <p:nvPr userDrawn="1"/>
        </p:nvGrpSpPr>
        <p:grpSpPr>
          <a:xfrm>
            <a:off x="-1610413" y="-748432"/>
            <a:ext cx="15412825" cy="16074031"/>
            <a:chOff x="0" y="-77012"/>
            <a:chExt cx="15412825" cy="16074031"/>
          </a:xfrm>
        </p:grpSpPr>
        <p:grpSp>
          <p:nvGrpSpPr>
            <p:cNvPr id="15" name="Group 84">
              <a:extLst>
                <a:ext uri="{FF2B5EF4-FFF2-40B4-BE49-F238E27FC236}">
                  <a16:creationId xmlns:a16="http://schemas.microsoft.com/office/drawing/2014/main" id="{92FDFA3D-F5AA-BE10-5859-BB0133120C78}"/>
                </a:ext>
              </a:extLst>
            </p:cNvPr>
            <p:cNvGrpSpPr>
              <a:grpSpLocks noChangeAspect="1"/>
            </p:cNvGrpSpPr>
            <p:nvPr/>
          </p:nvGrpSpPr>
          <p:grpSpPr bwMode="auto">
            <a:xfrm>
              <a:off x="0" y="5280998"/>
              <a:ext cx="12148525" cy="10716021"/>
              <a:chOff x="3286" y="1675"/>
              <a:chExt cx="1094" cy="965"/>
            </a:xfrm>
            <a:solidFill>
              <a:schemeClr val="bg1">
                <a:alpha val="3000"/>
              </a:schemeClr>
            </a:solidFill>
          </p:grpSpPr>
          <p:sp>
            <p:nvSpPr>
              <p:cNvPr id="20" name="Freeform 85">
                <a:extLst>
                  <a:ext uri="{FF2B5EF4-FFF2-40B4-BE49-F238E27FC236}">
                    <a16:creationId xmlns:a16="http://schemas.microsoft.com/office/drawing/2014/main" id="{6F09C171-7AE9-999E-0B7F-CBC0D830DA43}"/>
                  </a:ext>
                </a:extLst>
              </p:cNvPr>
              <p:cNvSpPr>
                <a:spLocks noEditPoints="1"/>
              </p:cNvSpPr>
              <p:nvPr/>
            </p:nvSpPr>
            <p:spPr bwMode="auto">
              <a:xfrm>
                <a:off x="3384" y="1685"/>
                <a:ext cx="910" cy="838"/>
              </a:xfrm>
              <a:custGeom>
                <a:avLst/>
                <a:gdLst>
                  <a:gd name="T0" fmla="*/ 233 w 383"/>
                  <a:gd name="T1" fmla="*/ 49 h 352"/>
                  <a:gd name="T2" fmla="*/ 212 w 383"/>
                  <a:gd name="T3" fmla="*/ 51 h 352"/>
                  <a:gd name="T4" fmla="*/ 151 w 383"/>
                  <a:gd name="T5" fmla="*/ 70 h 352"/>
                  <a:gd name="T6" fmla="*/ 187 w 383"/>
                  <a:gd name="T7" fmla="*/ 66 h 352"/>
                  <a:gd name="T8" fmla="*/ 189 w 383"/>
                  <a:gd name="T9" fmla="*/ 66 h 352"/>
                  <a:gd name="T10" fmla="*/ 198 w 383"/>
                  <a:gd name="T11" fmla="*/ 67 h 352"/>
                  <a:gd name="T12" fmla="*/ 225 w 383"/>
                  <a:gd name="T13" fmla="*/ 74 h 352"/>
                  <a:gd name="T14" fmla="*/ 270 w 383"/>
                  <a:gd name="T15" fmla="*/ 102 h 352"/>
                  <a:gd name="T16" fmla="*/ 319 w 383"/>
                  <a:gd name="T17" fmla="*/ 164 h 352"/>
                  <a:gd name="T18" fmla="*/ 328 w 383"/>
                  <a:gd name="T19" fmla="*/ 202 h 352"/>
                  <a:gd name="T20" fmla="*/ 328 w 383"/>
                  <a:gd name="T21" fmla="*/ 201 h 352"/>
                  <a:gd name="T22" fmla="*/ 303 w 383"/>
                  <a:gd name="T23" fmla="*/ 278 h 352"/>
                  <a:gd name="T24" fmla="*/ 245 w 383"/>
                  <a:gd name="T25" fmla="*/ 333 h 352"/>
                  <a:gd name="T26" fmla="*/ 192 w 383"/>
                  <a:gd name="T27" fmla="*/ 350 h 352"/>
                  <a:gd name="T28" fmla="*/ 199 w 383"/>
                  <a:gd name="T29" fmla="*/ 351 h 352"/>
                  <a:gd name="T30" fmla="*/ 199 w 383"/>
                  <a:gd name="T31" fmla="*/ 351 h 352"/>
                  <a:gd name="T32" fmla="*/ 215 w 383"/>
                  <a:gd name="T33" fmla="*/ 352 h 352"/>
                  <a:gd name="T34" fmla="*/ 253 w 383"/>
                  <a:gd name="T35" fmla="*/ 347 h 352"/>
                  <a:gd name="T36" fmla="*/ 306 w 383"/>
                  <a:gd name="T37" fmla="*/ 322 h 352"/>
                  <a:gd name="T38" fmla="*/ 371 w 383"/>
                  <a:gd name="T39" fmla="*/ 241 h 352"/>
                  <a:gd name="T40" fmla="*/ 382 w 383"/>
                  <a:gd name="T41" fmla="*/ 183 h 352"/>
                  <a:gd name="T42" fmla="*/ 382 w 383"/>
                  <a:gd name="T43" fmla="*/ 183 h 352"/>
                  <a:gd name="T44" fmla="*/ 382 w 383"/>
                  <a:gd name="T45" fmla="*/ 183 h 352"/>
                  <a:gd name="T46" fmla="*/ 382 w 383"/>
                  <a:gd name="T47" fmla="*/ 183 h 352"/>
                  <a:gd name="T48" fmla="*/ 382 w 383"/>
                  <a:gd name="T49" fmla="*/ 183 h 352"/>
                  <a:gd name="T50" fmla="*/ 332 w 383"/>
                  <a:gd name="T51" fmla="*/ 82 h 352"/>
                  <a:gd name="T52" fmla="*/ 233 w 383"/>
                  <a:gd name="T53" fmla="*/ 49 h 352"/>
                  <a:gd name="T54" fmla="*/ 382 w 383"/>
                  <a:gd name="T55" fmla="*/ 180 h 352"/>
                  <a:gd name="T56" fmla="*/ 382 w 383"/>
                  <a:gd name="T57" fmla="*/ 183 h 352"/>
                  <a:gd name="T58" fmla="*/ 382 w 383"/>
                  <a:gd name="T59" fmla="*/ 183 h 352"/>
                  <a:gd name="T60" fmla="*/ 382 w 383"/>
                  <a:gd name="T61" fmla="*/ 183 h 352"/>
                  <a:gd name="T62" fmla="*/ 382 w 383"/>
                  <a:gd name="T63" fmla="*/ 184 h 352"/>
                  <a:gd name="T64" fmla="*/ 382 w 383"/>
                  <a:gd name="T65" fmla="*/ 182 h 352"/>
                  <a:gd name="T66" fmla="*/ 382 w 383"/>
                  <a:gd name="T67" fmla="*/ 180 h 352"/>
                  <a:gd name="T68" fmla="*/ 207 w 383"/>
                  <a:gd name="T69" fmla="*/ 0 h 352"/>
                  <a:gd name="T70" fmla="*/ 200 w 383"/>
                  <a:gd name="T71" fmla="*/ 0 h 352"/>
                  <a:gd name="T72" fmla="*/ 200 w 383"/>
                  <a:gd name="T73" fmla="*/ 0 h 352"/>
                  <a:gd name="T74" fmla="*/ 200 w 383"/>
                  <a:gd name="T75" fmla="*/ 0 h 352"/>
                  <a:gd name="T76" fmla="*/ 199 w 383"/>
                  <a:gd name="T77" fmla="*/ 0 h 352"/>
                  <a:gd name="T78" fmla="*/ 30 w 383"/>
                  <a:gd name="T79" fmla="*/ 80 h 352"/>
                  <a:gd name="T80" fmla="*/ 0 w 383"/>
                  <a:gd name="T81" fmla="*/ 115 h 352"/>
                  <a:gd name="T82" fmla="*/ 59 w 383"/>
                  <a:gd name="T83" fmla="*/ 60 h 352"/>
                  <a:gd name="T84" fmla="*/ 143 w 383"/>
                  <a:gd name="T85" fmla="*/ 14 h 352"/>
                  <a:gd name="T86" fmla="*/ 207 w 383"/>
                  <a:gd name="T8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3" h="352">
                    <a:moveTo>
                      <a:pt x="233" y="49"/>
                    </a:moveTo>
                    <a:cubicBezTo>
                      <a:pt x="226" y="49"/>
                      <a:pt x="219" y="50"/>
                      <a:pt x="212" y="51"/>
                    </a:cubicBezTo>
                    <a:cubicBezTo>
                      <a:pt x="191" y="53"/>
                      <a:pt x="170" y="60"/>
                      <a:pt x="151" y="70"/>
                    </a:cubicBezTo>
                    <a:cubicBezTo>
                      <a:pt x="163" y="67"/>
                      <a:pt x="175" y="66"/>
                      <a:pt x="187" y="66"/>
                    </a:cubicBezTo>
                    <a:cubicBezTo>
                      <a:pt x="185" y="66"/>
                      <a:pt x="188" y="66"/>
                      <a:pt x="189" y="66"/>
                    </a:cubicBezTo>
                    <a:cubicBezTo>
                      <a:pt x="192" y="66"/>
                      <a:pt x="195" y="67"/>
                      <a:pt x="198" y="67"/>
                    </a:cubicBezTo>
                    <a:cubicBezTo>
                      <a:pt x="207" y="68"/>
                      <a:pt x="216" y="71"/>
                      <a:pt x="225" y="74"/>
                    </a:cubicBezTo>
                    <a:cubicBezTo>
                      <a:pt x="242" y="81"/>
                      <a:pt x="257" y="91"/>
                      <a:pt x="270" y="102"/>
                    </a:cubicBezTo>
                    <a:cubicBezTo>
                      <a:pt x="291" y="119"/>
                      <a:pt x="309" y="139"/>
                      <a:pt x="319" y="164"/>
                    </a:cubicBezTo>
                    <a:cubicBezTo>
                      <a:pt x="325" y="176"/>
                      <a:pt x="327" y="189"/>
                      <a:pt x="328" y="202"/>
                    </a:cubicBezTo>
                    <a:cubicBezTo>
                      <a:pt x="328" y="201"/>
                      <a:pt x="328" y="201"/>
                      <a:pt x="328" y="201"/>
                    </a:cubicBezTo>
                    <a:cubicBezTo>
                      <a:pt x="328" y="229"/>
                      <a:pt x="318" y="255"/>
                      <a:pt x="303" y="278"/>
                    </a:cubicBezTo>
                    <a:cubicBezTo>
                      <a:pt x="287" y="300"/>
                      <a:pt x="268" y="319"/>
                      <a:pt x="245" y="333"/>
                    </a:cubicBezTo>
                    <a:cubicBezTo>
                      <a:pt x="229" y="342"/>
                      <a:pt x="211" y="348"/>
                      <a:pt x="192" y="350"/>
                    </a:cubicBezTo>
                    <a:cubicBezTo>
                      <a:pt x="194" y="351"/>
                      <a:pt x="197" y="351"/>
                      <a:pt x="199" y="351"/>
                    </a:cubicBezTo>
                    <a:cubicBezTo>
                      <a:pt x="199" y="351"/>
                      <a:pt x="199" y="351"/>
                      <a:pt x="199" y="351"/>
                    </a:cubicBezTo>
                    <a:cubicBezTo>
                      <a:pt x="204" y="352"/>
                      <a:pt x="210" y="352"/>
                      <a:pt x="215" y="352"/>
                    </a:cubicBezTo>
                    <a:cubicBezTo>
                      <a:pt x="227" y="352"/>
                      <a:pt x="240" y="351"/>
                      <a:pt x="253" y="347"/>
                    </a:cubicBezTo>
                    <a:cubicBezTo>
                      <a:pt x="272" y="342"/>
                      <a:pt x="290" y="333"/>
                      <a:pt x="306" y="322"/>
                    </a:cubicBezTo>
                    <a:cubicBezTo>
                      <a:pt x="335" y="302"/>
                      <a:pt x="358" y="273"/>
                      <a:pt x="371" y="241"/>
                    </a:cubicBezTo>
                    <a:cubicBezTo>
                      <a:pt x="378" y="223"/>
                      <a:pt x="383" y="202"/>
                      <a:pt x="382" y="183"/>
                    </a:cubicBezTo>
                    <a:cubicBezTo>
                      <a:pt x="382" y="183"/>
                      <a:pt x="382" y="183"/>
                      <a:pt x="382" y="183"/>
                    </a:cubicBezTo>
                    <a:cubicBezTo>
                      <a:pt x="382" y="183"/>
                      <a:pt x="382" y="183"/>
                      <a:pt x="382" y="183"/>
                    </a:cubicBezTo>
                    <a:cubicBezTo>
                      <a:pt x="382" y="183"/>
                      <a:pt x="382" y="183"/>
                      <a:pt x="382" y="183"/>
                    </a:cubicBezTo>
                    <a:cubicBezTo>
                      <a:pt x="382" y="183"/>
                      <a:pt x="382" y="183"/>
                      <a:pt x="382" y="183"/>
                    </a:cubicBezTo>
                    <a:cubicBezTo>
                      <a:pt x="383" y="143"/>
                      <a:pt x="362" y="106"/>
                      <a:pt x="332" y="82"/>
                    </a:cubicBezTo>
                    <a:cubicBezTo>
                      <a:pt x="304" y="60"/>
                      <a:pt x="268" y="49"/>
                      <a:pt x="233" y="49"/>
                    </a:cubicBezTo>
                    <a:moveTo>
                      <a:pt x="382" y="180"/>
                    </a:moveTo>
                    <a:cubicBezTo>
                      <a:pt x="382" y="180"/>
                      <a:pt x="382" y="181"/>
                      <a:pt x="382" y="183"/>
                    </a:cubicBezTo>
                    <a:cubicBezTo>
                      <a:pt x="382" y="183"/>
                      <a:pt x="382" y="183"/>
                      <a:pt x="382" y="183"/>
                    </a:cubicBezTo>
                    <a:cubicBezTo>
                      <a:pt x="382" y="183"/>
                      <a:pt x="382" y="183"/>
                      <a:pt x="382" y="183"/>
                    </a:cubicBezTo>
                    <a:cubicBezTo>
                      <a:pt x="382" y="183"/>
                      <a:pt x="382" y="184"/>
                      <a:pt x="382" y="184"/>
                    </a:cubicBezTo>
                    <a:cubicBezTo>
                      <a:pt x="382" y="184"/>
                      <a:pt x="382" y="183"/>
                      <a:pt x="382" y="182"/>
                    </a:cubicBezTo>
                    <a:cubicBezTo>
                      <a:pt x="382" y="181"/>
                      <a:pt x="382" y="180"/>
                      <a:pt x="382" y="180"/>
                    </a:cubicBezTo>
                    <a:moveTo>
                      <a:pt x="207" y="0"/>
                    </a:moveTo>
                    <a:cubicBezTo>
                      <a:pt x="204" y="0"/>
                      <a:pt x="202" y="0"/>
                      <a:pt x="200" y="0"/>
                    </a:cubicBezTo>
                    <a:cubicBezTo>
                      <a:pt x="200" y="0"/>
                      <a:pt x="200" y="0"/>
                      <a:pt x="200" y="0"/>
                    </a:cubicBezTo>
                    <a:cubicBezTo>
                      <a:pt x="200" y="0"/>
                      <a:pt x="200" y="0"/>
                      <a:pt x="200" y="0"/>
                    </a:cubicBezTo>
                    <a:cubicBezTo>
                      <a:pt x="200" y="0"/>
                      <a:pt x="199" y="0"/>
                      <a:pt x="199" y="0"/>
                    </a:cubicBezTo>
                    <a:cubicBezTo>
                      <a:pt x="136" y="6"/>
                      <a:pt x="75" y="36"/>
                      <a:pt x="30" y="80"/>
                    </a:cubicBezTo>
                    <a:cubicBezTo>
                      <a:pt x="19" y="91"/>
                      <a:pt x="9" y="102"/>
                      <a:pt x="0" y="115"/>
                    </a:cubicBezTo>
                    <a:cubicBezTo>
                      <a:pt x="17" y="94"/>
                      <a:pt x="37" y="76"/>
                      <a:pt x="59" y="60"/>
                    </a:cubicBezTo>
                    <a:cubicBezTo>
                      <a:pt x="85" y="41"/>
                      <a:pt x="113" y="24"/>
                      <a:pt x="143" y="14"/>
                    </a:cubicBezTo>
                    <a:cubicBezTo>
                      <a:pt x="164" y="6"/>
                      <a:pt x="185" y="1"/>
                      <a:pt x="2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6">
                <a:extLst>
                  <a:ext uri="{FF2B5EF4-FFF2-40B4-BE49-F238E27FC236}">
                    <a16:creationId xmlns:a16="http://schemas.microsoft.com/office/drawing/2014/main" id="{B9EDD640-9F21-85E3-190D-4A41A95244B2}"/>
                  </a:ext>
                </a:extLst>
              </p:cNvPr>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close/>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7">
                <a:extLst>
                  <a:ext uri="{FF2B5EF4-FFF2-40B4-BE49-F238E27FC236}">
                    <a16:creationId xmlns:a16="http://schemas.microsoft.com/office/drawing/2014/main" id="{4B337BC7-3394-8506-01BE-F649E74B71DE}"/>
                  </a:ext>
                </a:extLst>
              </p:cNvPr>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moveTo>
                      <a:pt x="0" y="0"/>
                    </a:move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8">
                <a:extLst>
                  <a:ext uri="{FF2B5EF4-FFF2-40B4-BE49-F238E27FC236}">
                    <a16:creationId xmlns:a16="http://schemas.microsoft.com/office/drawing/2014/main" id="{3153852F-6CD2-AFFD-0023-7B5EE958A267}"/>
                  </a:ext>
                </a:extLst>
              </p:cNvPr>
              <p:cNvSpPr>
                <a:spLocks noEditPoints="1"/>
              </p:cNvSpPr>
              <p:nvPr/>
            </p:nvSpPr>
            <p:spPr bwMode="auto">
              <a:xfrm>
                <a:off x="3286" y="1675"/>
                <a:ext cx="1094" cy="965"/>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Freeform 88">
              <a:extLst>
                <a:ext uri="{FF2B5EF4-FFF2-40B4-BE49-F238E27FC236}">
                  <a16:creationId xmlns:a16="http://schemas.microsoft.com/office/drawing/2014/main" id="{90C4807E-30EF-E137-B804-E3974C5792A9}"/>
                </a:ext>
              </a:extLst>
            </p:cNvPr>
            <p:cNvSpPr>
              <a:spLocks noEditPoints="1"/>
            </p:cNvSpPr>
            <p:nvPr/>
          </p:nvSpPr>
          <p:spPr bwMode="auto">
            <a:xfrm>
              <a:off x="1646032" y="2688184"/>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8">
              <a:extLst>
                <a:ext uri="{FF2B5EF4-FFF2-40B4-BE49-F238E27FC236}">
                  <a16:creationId xmlns:a16="http://schemas.microsoft.com/office/drawing/2014/main" id="{0254795E-F809-CC3D-7819-7F49396B05AE}"/>
                </a:ext>
              </a:extLst>
            </p:cNvPr>
            <p:cNvSpPr>
              <a:spLocks noEditPoints="1"/>
            </p:cNvSpPr>
            <p:nvPr/>
          </p:nvSpPr>
          <p:spPr bwMode="auto">
            <a:xfrm>
              <a:off x="3264300" y="-77012"/>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6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3772935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AC">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STELVIO ALPINE CENTRE</a:t>
            </a:r>
          </a:p>
        </p:txBody>
      </p:sp>
      <p:cxnSp>
        <p:nvCxnSpPr>
          <p:cNvPr id="3" name="Connettore diritto 2">
            <a:extLst>
              <a:ext uri="{FF2B5EF4-FFF2-40B4-BE49-F238E27FC236}">
                <a16:creationId xmlns:a16="http://schemas.microsoft.com/office/drawing/2014/main" id="{A5EBFA0A-4D85-B706-7A84-5E599298D67D}"/>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965BC160-E8EF-B699-24DE-254FB10E1B2A}"/>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9199EF16-7041-CDF3-A5C0-AE2BD77C2487}"/>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589246AE-746E-788D-BA2A-529EFC095F3D}"/>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2" name="Immagine 11">
            <a:extLst>
              <a:ext uri="{FF2B5EF4-FFF2-40B4-BE49-F238E27FC236}">
                <a16:creationId xmlns:a16="http://schemas.microsoft.com/office/drawing/2014/main" id="{995B089F-8B6F-D984-2D27-BFF14C7DC0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48CCC246-C1FE-C235-075E-B9D305B6619E}"/>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20762113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NOW">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SNOWMAKING SYSTEM</a:t>
            </a:r>
          </a:p>
        </p:txBody>
      </p:sp>
      <p:cxnSp>
        <p:nvCxnSpPr>
          <p:cNvPr id="3" name="Connettore diritto 2">
            <a:extLst>
              <a:ext uri="{FF2B5EF4-FFF2-40B4-BE49-F238E27FC236}">
                <a16:creationId xmlns:a16="http://schemas.microsoft.com/office/drawing/2014/main" id="{A5EBFA0A-4D85-B706-7A84-5E599298D67D}"/>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965BC160-E8EF-B699-24DE-254FB10E1B2A}"/>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9199EF16-7041-CDF3-A5C0-AE2BD77C2487}"/>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589246AE-746E-788D-BA2A-529EFC095F3D}"/>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2" name="Immagine 11">
            <a:extLst>
              <a:ext uri="{FF2B5EF4-FFF2-40B4-BE49-F238E27FC236}">
                <a16:creationId xmlns:a16="http://schemas.microsoft.com/office/drawing/2014/main" id="{995B089F-8B6F-D984-2D27-BFF14C7DC0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48CCC246-C1FE-C235-075E-B9D305B6619E}"/>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11234839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FR">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REFRIGERATION SYSTEM</a:t>
            </a:r>
          </a:p>
        </p:txBody>
      </p:sp>
      <p:cxnSp>
        <p:nvCxnSpPr>
          <p:cNvPr id="3" name="Connettore diritto 2">
            <a:extLst>
              <a:ext uri="{FF2B5EF4-FFF2-40B4-BE49-F238E27FC236}">
                <a16:creationId xmlns:a16="http://schemas.microsoft.com/office/drawing/2014/main" id="{A5EBFA0A-4D85-B706-7A84-5E599298D67D}"/>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965BC160-E8EF-B699-24DE-254FB10E1B2A}"/>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9199EF16-7041-CDF3-A5C0-AE2BD77C2487}"/>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589246AE-746E-788D-BA2A-529EFC095F3D}"/>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2" name="Immagine 11">
            <a:extLst>
              <a:ext uri="{FF2B5EF4-FFF2-40B4-BE49-F238E27FC236}">
                <a16:creationId xmlns:a16="http://schemas.microsoft.com/office/drawing/2014/main" id="{995B089F-8B6F-D984-2D27-BFF14C7DC0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48CCC246-C1FE-C235-075E-B9D305B6619E}"/>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32509448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BA">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ANTHOLZ BIATHLON ARENA</a:t>
            </a:r>
          </a:p>
        </p:txBody>
      </p:sp>
      <p:cxnSp>
        <p:nvCxnSpPr>
          <p:cNvPr id="3" name="Connettore diritto 2">
            <a:extLst>
              <a:ext uri="{FF2B5EF4-FFF2-40B4-BE49-F238E27FC236}">
                <a16:creationId xmlns:a16="http://schemas.microsoft.com/office/drawing/2014/main" id="{8E342EBA-4735-1E00-D741-C139B97D7055}"/>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F26F0840-DE3F-C6E2-7B27-6DBDE4D47922}"/>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6D48DD66-52C8-404E-5470-4C9B4506CA95}"/>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FBE3B734-76A8-F1A7-4F20-96894F888617}"/>
              </a:ext>
            </a:extLst>
          </p:cNvPr>
          <p:cNvSpPr/>
          <p:nvPr userDrawn="1"/>
        </p:nvSpPr>
        <p:spPr>
          <a:xfrm>
            <a:off x="11804764" y="6347282"/>
            <a:ext cx="294634" cy="294626"/>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1" name="Immagine 10">
            <a:extLst>
              <a:ext uri="{FF2B5EF4-FFF2-40B4-BE49-F238E27FC236}">
                <a16:creationId xmlns:a16="http://schemas.microsoft.com/office/drawing/2014/main" id="{D588B792-0532-EF58-1A7F-5347095A4D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B2C42F52-22CD-574E-A346-098B2512089B}"/>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2381389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R">
    <p:spTree>
      <p:nvGrpSpPr>
        <p:cNvPr id="1" name=""/>
        <p:cNvGrpSpPr/>
        <p:nvPr/>
      </p:nvGrpSpPr>
      <p:grpSpPr>
        <a:xfrm>
          <a:off x="0" y="0"/>
          <a:ext cx="0" cy="0"/>
          <a:chOff x="0" y="0"/>
          <a:chExt cx="0" cy="0"/>
        </a:xfrm>
      </p:grpSpPr>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185491" y="319426"/>
            <a:ext cx="3473435" cy="358035"/>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3" name="TextBox 516">
            <a:extLst>
              <a:ext uri="{FF2B5EF4-FFF2-40B4-BE49-F238E27FC236}">
                <a16:creationId xmlns:a16="http://schemas.microsoft.com/office/drawing/2014/main" id="{A78798B1-48EC-B900-76D1-E8C003C76902}"/>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ARENA DI VERONA</a:t>
            </a:r>
          </a:p>
        </p:txBody>
      </p:sp>
      <p:cxnSp>
        <p:nvCxnSpPr>
          <p:cNvPr id="3" name="Connettore diritto 2">
            <a:extLst>
              <a:ext uri="{FF2B5EF4-FFF2-40B4-BE49-F238E27FC236}">
                <a16:creationId xmlns:a16="http://schemas.microsoft.com/office/drawing/2014/main" id="{8E342EBA-4735-1E00-D741-C139B97D7055}"/>
              </a:ext>
            </a:extLst>
          </p:cNvPr>
          <p:cNvCxnSpPr>
            <a:cxnSpLocks/>
          </p:cNvCxnSpPr>
          <p:nvPr userDrawn="1"/>
        </p:nvCxnSpPr>
        <p:spPr>
          <a:xfrm flipH="1">
            <a:off x="2253167" y="6494595"/>
            <a:ext cx="9406471" cy="31004"/>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F26F0840-DE3F-C6E2-7B27-6DBDE4D47922}"/>
              </a:ext>
            </a:extLst>
          </p:cNvPr>
          <p:cNvSpPr/>
          <p:nvPr userDrawn="1"/>
        </p:nvSpPr>
        <p:spPr>
          <a:xfrm>
            <a:off x="11712163" y="6254683"/>
            <a:ext cx="479837" cy="47982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tx1"/>
                </a:solidFill>
              </a:rPr>
              <a:t>‹#›</a:t>
            </a:fld>
            <a:endParaRPr lang="it-IT" sz="706">
              <a:solidFill>
                <a:schemeClr val="tx1"/>
              </a:solidFill>
            </a:endParaRPr>
          </a:p>
        </p:txBody>
      </p:sp>
      <p:cxnSp>
        <p:nvCxnSpPr>
          <p:cNvPr id="9" name="Connettore diritto 8">
            <a:extLst>
              <a:ext uri="{FF2B5EF4-FFF2-40B4-BE49-F238E27FC236}">
                <a16:creationId xmlns:a16="http://schemas.microsoft.com/office/drawing/2014/main" id="{6D48DD66-52C8-404E-5470-4C9B4506CA95}"/>
              </a:ext>
            </a:extLst>
          </p:cNvPr>
          <p:cNvCxnSpPr>
            <a:cxnSpLocks/>
          </p:cNvCxnSpPr>
          <p:nvPr userDrawn="1"/>
        </p:nvCxnSpPr>
        <p:spPr>
          <a:xfrm flipH="1">
            <a:off x="0" y="6524340"/>
            <a:ext cx="25401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FBE3B734-76A8-F1A7-4F20-96894F888617}"/>
              </a:ext>
            </a:extLst>
          </p:cNvPr>
          <p:cNvSpPr/>
          <p:nvPr userDrawn="1"/>
        </p:nvSpPr>
        <p:spPr>
          <a:xfrm>
            <a:off x="11804764" y="6347282"/>
            <a:ext cx="294634" cy="2946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solidFill>
                <a:schemeClr val="tx1"/>
              </a:solidFill>
            </a:endParaRPr>
          </a:p>
        </p:txBody>
      </p:sp>
      <p:pic>
        <p:nvPicPr>
          <p:cNvPr id="11" name="Immagine 10">
            <a:extLst>
              <a:ext uri="{FF2B5EF4-FFF2-40B4-BE49-F238E27FC236}">
                <a16:creationId xmlns:a16="http://schemas.microsoft.com/office/drawing/2014/main" id="{D588B792-0532-EF58-1A7F-5347095A4D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705" t="34132" r="7560" b="27557"/>
          <a:stretch/>
        </p:blipFill>
        <p:spPr>
          <a:xfrm>
            <a:off x="368660" y="6282099"/>
            <a:ext cx="2074893" cy="540364"/>
          </a:xfrm>
          <a:prstGeom prst="rect">
            <a:avLst/>
          </a:prstGeom>
        </p:spPr>
      </p:pic>
      <p:sp>
        <p:nvSpPr>
          <p:cNvPr id="15" name="TextBox 516">
            <a:extLst>
              <a:ext uri="{FF2B5EF4-FFF2-40B4-BE49-F238E27FC236}">
                <a16:creationId xmlns:a16="http://schemas.microsoft.com/office/drawing/2014/main" id="{B2C42F52-22CD-574E-A346-098B2512089B}"/>
              </a:ext>
            </a:extLst>
          </p:cNvPr>
          <p:cNvSpPr txBox="1"/>
          <p:nvPr userDrawn="1"/>
        </p:nvSpPr>
        <p:spPr>
          <a:xfrm>
            <a:off x="8466290" y="437958"/>
            <a:ext cx="3485791"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t>2026 Milano Cortina Olympic and Paralympic Winter Games </a:t>
            </a:r>
          </a:p>
        </p:txBody>
      </p:sp>
    </p:spTree>
    <p:extLst>
      <p:ext uri="{BB962C8B-B14F-4D97-AF65-F5344CB8AC3E}">
        <p14:creationId xmlns:p14="http://schemas.microsoft.com/office/powerpoint/2010/main" val="28299906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94" userDrawn="1">
          <p15:clr>
            <a:srgbClr val="FBAE40"/>
          </p15:clr>
        </p15:guide>
        <p15:guide id="2" pos="12111" userDrawn="1">
          <p15:clr>
            <a:srgbClr val="FBAE40"/>
          </p15:clr>
        </p15:guide>
        <p15:guide id="3" orient="horz" pos="7112" userDrawn="1">
          <p15:clr>
            <a:srgbClr val="FBAE40"/>
          </p15:clr>
        </p15:guide>
        <p15:guide id="4" orient="horz" pos="45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D42F8-49EA-40D9-BC4D-E0045237A54B}" type="datetimeFigureOut">
              <a:rPr lang="it-IT" smtClean="0"/>
              <a:t>19/10/2023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523CDCA-FFF2-4528-BE5F-47F5978559AD}" type="slidenum">
              <a:rPr lang="it-IT" smtClean="0"/>
              <a:t>‹#›</a:t>
            </a:fld>
            <a:endParaRPr lang="it-IT"/>
          </a:p>
        </p:txBody>
      </p:sp>
      <p:pic>
        <p:nvPicPr>
          <p:cNvPr id="6" name="Immagine 5">
            <a:extLst>
              <a:ext uri="{FF2B5EF4-FFF2-40B4-BE49-F238E27FC236}">
                <a16:creationId xmlns:a16="http://schemas.microsoft.com/office/drawing/2014/main" id="{EA315D04-DE67-7E73-DE79-826B9009E0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5" t="29392" r="5841" b="26703"/>
          <a:stretch/>
        </p:blipFill>
        <p:spPr>
          <a:xfrm>
            <a:off x="289312" y="6259650"/>
            <a:ext cx="1763563" cy="461826"/>
          </a:xfrm>
          <a:prstGeom prst="rect">
            <a:avLst/>
          </a:prstGeom>
        </p:spPr>
      </p:pic>
      <p:cxnSp>
        <p:nvCxnSpPr>
          <p:cNvPr id="8" name="Connettore diritto 7">
            <a:extLst>
              <a:ext uri="{FF2B5EF4-FFF2-40B4-BE49-F238E27FC236}">
                <a16:creationId xmlns:a16="http://schemas.microsoft.com/office/drawing/2014/main" id="{C99509F1-5561-694F-DC03-9FDF2BA91396}"/>
              </a:ext>
            </a:extLst>
          </p:cNvPr>
          <p:cNvCxnSpPr>
            <a:cxnSpLocks/>
            <a:stCxn id="6" idx="3"/>
          </p:cNvCxnSpPr>
          <p:nvPr userDrawn="1"/>
        </p:nvCxnSpPr>
        <p:spPr>
          <a:xfrm>
            <a:off x="2052876" y="6490563"/>
            <a:ext cx="9388320"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sp>
        <p:nvSpPr>
          <p:cNvPr id="11" name="Segnaposto testo 10">
            <a:extLst>
              <a:ext uri="{FF2B5EF4-FFF2-40B4-BE49-F238E27FC236}">
                <a16:creationId xmlns:a16="http://schemas.microsoft.com/office/drawing/2014/main" id="{7AA98DF7-2CA7-D946-E914-84C573CE234D}"/>
              </a:ext>
            </a:extLst>
          </p:cNvPr>
          <p:cNvSpPr>
            <a:spLocks noGrp="1"/>
          </p:cNvSpPr>
          <p:nvPr>
            <p:ph type="body" sz="quarter" idx="13"/>
          </p:nvPr>
        </p:nvSpPr>
        <p:spPr>
          <a:xfrm>
            <a:off x="2" y="195509"/>
            <a:ext cx="3483578" cy="357915"/>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None/>
              <a:defRPr lang="it-IT" sz="898" smtClean="0">
                <a:solidFill>
                  <a:schemeClr val="lt1"/>
                </a:solidFill>
                <a:latin typeface="Poppins" panose="00000500000000000000" pitchFamily="2" charset="0"/>
                <a:cs typeface="Poppins" panose="00000500000000000000" pitchFamily="2" charset="0"/>
              </a:defRPr>
            </a:lvl1pPr>
            <a:lvl2pPr marL="168778" indent="0">
              <a:buNone/>
              <a:defRPr lang="it-IT" sz="898" smtClean="0">
                <a:solidFill>
                  <a:schemeClr val="lt1"/>
                </a:solidFill>
                <a:latin typeface="Poppins" panose="00000500000000000000" pitchFamily="2" charset="0"/>
                <a:cs typeface="Poppins" panose="00000500000000000000" pitchFamily="2" charset="0"/>
              </a:defRPr>
            </a:lvl2pPr>
            <a:lvl3pPr marL="566141" indent="0">
              <a:buNone/>
              <a:defRPr lang="it-IT" sz="898" smtClean="0">
                <a:solidFill>
                  <a:schemeClr val="lt1"/>
                </a:solidFill>
                <a:latin typeface="Poppins" panose="00000500000000000000" pitchFamily="2" charset="0"/>
                <a:cs typeface="Poppins" panose="00000500000000000000" pitchFamily="2" charset="0"/>
              </a:defRPr>
            </a:lvl3pPr>
            <a:lvl4pPr marL="963503" indent="0">
              <a:buNone/>
              <a:defRPr lang="it-IT" sz="898" smtClean="0">
                <a:solidFill>
                  <a:schemeClr val="lt1"/>
                </a:solidFill>
                <a:latin typeface="Poppins" panose="00000500000000000000" pitchFamily="2" charset="0"/>
                <a:cs typeface="Poppins" panose="00000500000000000000" pitchFamily="2" charset="0"/>
              </a:defRPr>
            </a:lvl4pPr>
            <a:lvl5pPr>
              <a:defRPr lang="it-IT" sz="898">
                <a:solidFill>
                  <a:schemeClr val="lt1"/>
                </a:solidFill>
                <a:latin typeface="Poppins" panose="00000500000000000000" pitchFamily="2" charset="0"/>
                <a:cs typeface="Poppins" panose="00000500000000000000" pitchFamily="2" charset="0"/>
              </a:defRPr>
            </a:lvl5pPr>
          </a:lstStyle>
          <a:p>
            <a:pPr marL="0" lvl="0" algn="ctr" defTabSz="794725"/>
            <a:r>
              <a:rPr lang="it-IT"/>
              <a:t>Fare clic per modificare gli stili del testo</a:t>
            </a:r>
          </a:p>
        </p:txBody>
      </p:sp>
      <p:sp>
        <p:nvSpPr>
          <p:cNvPr id="5" name="Ovale 4">
            <a:extLst>
              <a:ext uri="{FF2B5EF4-FFF2-40B4-BE49-F238E27FC236}">
                <a16:creationId xmlns:a16="http://schemas.microsoft.com/office/drawing/2014/main" id="{7ABDFA02-123D-E92C-1055-B16CE99A97AD}"/>
              </a:ext>
            </a:extLst>
          </p:cNvPr>
          <p:cNvSpPr/>
          <p:nvPr userDrawn="1"/>
        </p:nvSpPr>
        <p:spPr>
          <a:xfrm>
            <a:off x="11501295" y="6361806"/>
            <a:ext cx="438873" cy="263181"/>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accent1"/>
                </a:solidFill>
              </a:rPr>
              <a:t>‹#›</a:t>
            </a:fld>
            <a:endParaRPr lang="it-IT" sz="706">
              <a:solidFill>
                <a:schemeClr val="accent1"/>
              </a:solidFill>
            </a:endParaRPr>
          </a:p>
        </p:txBody>
      </p:sp>
      <p:sp>
        <p:nvSpPr>
          <p:cNvPr id="7" name="Ovale 6">
            <a:extLst>
              <a:ext uri="{FF2B5EF4-FFF2-40B4-BE49-F238E27FC236}">
                <a16:creationId xmlns:a16="http://schemas.microsoft.com/office/drawing/2014/main" id="{B51B3B3F-9CA5-CDF1-FD87-7C8A644C067F}"/>
              </a:ext>
            </a:extLst>
          </p:cNvPr>
          <p:cNvSpPr/>
          <p:nvPr userDrawn="1"/>
        </p:nvSpPr>
        <p:spPr>
          <a:xfrm>
            <a:off x="11579444" y="6361806"/>
            <a:ext cx="263248" cy="26318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8"/>
          </a:p>
        </p:txBody>
      </p:sp>
      <p:sp>
        <p:nvSpPr>
          <p:cNvPr id="14" name="TextBox 516">
            <a:extLst>
              <a:ext uri="{FF2B5EF4-FFF2-40B4-BE49-F238E27FC236}">
                <a16:creationId xmlns:a16="http://schemas.microsoft.com/office/drawing/2014/main" id="{2369A963-7700-EB1F-27F6-DA19B6576F82}"/>
              </a:ext>
            </a:extLst>
          </p:cNvPr>
          <p:cNvSpPr txBox="1"/>
          <p:nvPr userDrawn="1"/>
        </p:nvSpPr>
        <p:spPr>
          <a:xfrm>
            <a:off x="6974309" y="237120"/>
            <a:ext cx="4601233"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solidFill>
                  <a:schemeClr val="accent1"/>
                </a:solidFill>
                <a:latin typeface="Lato" panose="020F0502020204030203" pitchFamily="34" charset="0"/>
                <a:ea typeface="Lato" panose="020F0502020204030203" pitchFamily="34" charset="0"/>
                <a:cs typeface="Lato" panose="020F0502020204030203" pitchFamily="34" charset="0"/>
              </a:rPr>
              <a:t>Milano Cortina 2026 Olympic and Paralympic Winter Games</a:t>
            </a:r>
          </a:p>
        </p:txBody>
      </p:sp>
    </p:spTree>
    <p:extLst>
      <p:ext uri="{BB962C8B-B14F-4D97-AF65-F5344CB8AC3E}">
        <p14:creationId xmlns:p14="http://schemas.microsoft.com/office/powerpoint/2010/main" val="1433947457"/>
      </p:ext>
    </p:extLst>
  </p:cSld>
  <p:clrMapOvr>
    <a:masterClrMapping/>
  </p:clrMapOvr>
  <p:extLst>
    <p:ext uri="{DCECCB84-F9BA-43D5-87BE-67443E8EF086}">
      <p15:sldGuideLst xmlns:p15="http://schemas.microsoft.com/office/powerpoint/2012/main">
        <p15:guide id="1" pos="2160" userDrawn="1">
          <p15:clr>
            <a:srgbClr val="FBAE40"/>
          </p15:clr>
        </p15:guide>
        <p15:guide id="2" pos="103" userDrawn="1">
          <p15:clr>
            <a:srgbClr val="FBAE40"/>
          </p15:clr>
        </p15:guide>
        <p15:guide id="3" pos="4217" userDrawn="1">
          <p15:clr>
            <a:srgbClr val="FBAE40"/>
          </p15:clr>
        </p15:guide>
        <p15:guide id="4" orient="horz" pos="87" userDrawn="1">
          <p15:clr>
            <a:srgbClr val="FBAE40"/>
          </p15:clr>
        </p15:guide>
        <p15:guide id="5" orient="horz" pos="2751" userDrawn="1">
          <p15:clr>
            <a:srgbClr val="FBAE40"/>
          </p15:clr>
        </p15:guide>
        <p15:guide id="6" orient="horz" pos="2689"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D42F8-49EA-40D9-BC4D-E0045237A54B}" type="datetimeFigureOut">
              <a:rPr lang="it-IT" smtClean="0"/>
              <a:t>19/10/2023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523CDCA-FFF2-4528-BE5F-47F5978559AD}" type="slidenum">
              <a:rPr lang="it-IT" smtClean="0"/>
              <a:t>‹#›</a:t>
            </a:fld>
            <a:endParaRPr lang="it-IT"/>
          </a:p>
        </p:txBody>
      </p:sp>
      <p:pic>
        <p:nvPicPr>
          <p:cNvPr id="6" name="Immagine 5">
            <a:extLst>
              <a:ext uri="{FF2B5EF4-FFF2-40B4-BE49-F238E27FC236}">
                <a16:creationId xmlns:a16="http://schemas.microsoft.com/office/drawing/2014/main" id="{EA315D04-DE67-7E73-DE79-826B9009E0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5" t="29392" r="5841" b="26703"/>
          <a:stretch/>
        </p:blipFill>
        <p:spPr>
          <a:xfrm>
            <a:off x="289312" y="6259650"/>
            <a:ext cx="1763563" cy="461826"/>
          </a:xfrm>
          <a:prstGeom prst="rect">
            <a:avLst/>
          </a:prstGeom>
        </p:spPr>
      </p:pic>
      <p:cxnSp>
        <p:nvCxnSpPr>
          <p:cNvPr id="8" name="Connettore diritto 7">
            <a:extLst>
              <a:ext uri="{FF2B5EF4-FFF2-40B4-BE49-F238E27FC236}">
                <a16:creationId xmlns:a16="http://schemas.microsoft.com/office/drawing/2014/main" id="{C99509F1-5561-694F-DC03-9FDF2BA91396}"/>
              </a:ext>
            </a:extLst>
          </p:cNvPr>
          <p:cNvCxnSpPr>
            <a:cxnSpLocks/>
            <a:stCxn id="6" idx="3"/>
          </p:cNvCxnSpPr>
          <p:nvPr userDrawn="1"/>
        </p:nvCxnSpPr>
        <p:spPr>
          <a:xfrm>
            <a:off x="2052876" y="6490563"/>
            <a:ext cx="9388320"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sp>
        <p:nvSpPr>
          <p:cNvPr id="5" name="Ovale 4">
            <a:extLst>
              <a:ext uri="{FF2B5EF4-FFF2-40B4-BE49-F238E27FC236}">
                <a16:creationId xmlns:a16="http://schemas.microsoft.com/office/drawing/2014/main" id="{7ABDFA02-123D-E92C-1055-B16CE99A97AD}"/>
              </a:ext>
            </a:extLst>
          </p:cNvPr>
          <p:cNvSpPr/>
          <p:nvPr userDrawn="1"/>
        </p:nvSpPr>
        <p:spPr>
          <a:xfrm>
            <a:off x="11501295" y="6361806"/>
            <a:ext cx="438873" cy="263181"/>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577" smtClean="0">
                <a:solidFill>
                  <a:schemeClr val="accent1"/>
                </a:solidFill>
              </a:rPr>
              <a:t>‹#›</a:t>
            </a:fld>
            <a:endParaRPr lang="it-IT" sz="706">
              <a:solidFill>
                <a:schemeClr val="accent1"/>
              </a:solidFill>
            </a:endParaRPr>
          </a:p>
        </p:txBody>
      </p:sp>
      <p:sp>
        <p:nvSpPr>
          <p:cNvPr id="7" name="Ovale 6">
            <a:extLst>
              <a:ext uri="{FF2B5EF4-FFF2-40B4-BE49-F238E27FC236}">
                <a16:creationId xmlns:a16="http://schemas.microsoft.com/office/drawing/2014/main" id="{B51B3B3F-9CA5-CDF1-FD87-7C8A644C067F}"/>
              </a:ext>
            </a:extLst>
          </p:cNvPr>
          <p:cNvSpPr/>
          <p:nvPr userDrawn="1"/>
        </p:nvSpPr>
        <p:spPr>
          <a:xfrm>
            <a:off x="11579444" y="6361806"/>
            <a:ext cx="263248" cy="26318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8"/>
          </a:p>
        </p:txBody>
      </p:sp>
      <p:sp>
        <p:nvSpPr>
          <p:cNvPr id="14" name="TextBox 516">
            <a:extLst>
              <a:ext uri="{FF2B5EF4-FFF2-40B4-BE49-F238E27FC236}">
                <a16:creationId xmlns:a16="http://schemas.microsoft.com/office/drawing/2014/main" id="{2369A963-7700-EB1F-27F6-DA19B6576F82}"/>
              </a:ext>
            </a:extLst>
          </p:cNvPr>
          <p:cNvSpPr txBox="1"/>
          <p:nvPr userDrawn="1"/>
        </p:nvSpPr>
        <p:spPr>
          <a:xfrm>
            <a:off x="6974309" y="237120"/>
            <a:ext cx="4601233"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770">
                <a:solidFill>
                  <a:schemeClr val="accent1"/>
                </a:solidFill>
                <a:latin typeface="Lato" panose="020F0502020204030203" pitchFamily="34" charset="0"/>
                <a:ea typeface="Lato" panose="020F0502020204030203" pitchFamily="34" charset="0"/>
                <a:cs typeface="Lato" panose="020F0502020204030203" pitchFamily="34" charset="0"/>
              </a:rPr>
              <a:t>Milano Cortina 2026 Olympic and Paralympic Winter Games</a:t>
            </a:r>
          </a:p>
        </p:txBody>
      </p:sp>
      <p:sp>
        <p:nvSpPr>
          <p:cNvPr id="9" name="Rectangle: Rounded Corners 515">
            <a:extLst>
              <a:ext uri="{FF2B5EF4-FFF2-40B4-BE49-F238E27FC236}">
                <a16:creationId xmlns:a16="http://schemas.microsoft.com/office/drawing/2014/main" id="{4E9A1A41-0D49-4455-B8B6-E3CFF740E36A}"/>
              </a:ext>
            </a:extLst>
          </p:cNvPr>
          <p:cNvSpPr/>
          <p:nvPr userDrawn="1"/>
        </p:nvSpPr>
        <p:spPr>
          <a:xfrm>
            <a:off x="-185491" y="319426"/>
            <a:ext cx="3473435" cy="358035"/>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10" name="TextBox 516">
            <a:extLst>
              <a:ext uri="{FF2B5EF4-FFF2-40B4-BE49-F238E27FC236}">
                <a16:creationId xmlns:a16="http://schemas.microsoft.com/office/drawing/2014/main" id="{1F8C2B1D-3EA3-0760-6DEC-A8363F537A8D}"/>
              </a:ext>
            </a:extLst>
          </p:cNvPr>
          <p:cNvSpPr txBox="1"/>
          <p:nvPr userDrawn="1"/>
        </p:nvSpPr>
        <p:spPr>
          <a:xfrm>
            <a:off x="19851" y="408761"/>
            <a:ext cx="3142407" cy="244194"/>
          </a:xfrm>
          <a:prstGeom prst="rect">
            <a:avLst/>
          </a:prstGeom>
          <a:noFill/>
        </p:spPr>
        <p:txBody>
          <a:bodyPr vert="horz" wrap="square" lIns="58652" tIns="29326" rIns="58652" bIns="29326" rtlCol="0" anchor="t">
            <a:noAutofit/>
          </a:bodyPr>
          <a:lstStyle/>
          <a:p>
            <a:pPr algn="r" defTabSz="293248">
              <a:spcBef>
                <a:spcPct val="0"/>
              </a:spcBef>
            </a:pPr>
            <a:r>
              <a:rPr lang="en-US" sz="898">
                <a:solidFill>
                  <a:schemeClr val="bg1"/>
                </a:solidFill>
                <a:latin typeface="Poppins" panose="00000500000000000000" pitchFamily="2" charset="0"/>
                <a:ea typeface="Open Sans" panose="020B0606030504020204" pitchFamily="34" charset="0"/>
                <a:cs typeface="Poppins" panose="00000500000000000000" pitchFamily="2" charset="0"/>
              </a:rPr>
              <a:t>GENERAL</a:t>
            </a:r>
          </a:p>
        </p:txBody>
      </p:sp>
    </p:spTree>
    <p:extLst>
      <p:ext uri="{BB962C8B-B14F-4D97-AF65-F5344CB8AC3E}">
        <p14:creationId xmlns:p14="http://schemas.microsoft.com/office/powerpoint/2010/main" val="1433947457"/>
      </p:ext>
    </p:extLst>
  </p:cSld>
  <p:clrMapOvr>
    <a:masterClrMapping/>
  </p:clrMapOvr>
  <p:extLst>
    <p:ext uri="{DCECCB84-F9BA-43D5-87BE-67443E8EF086}">
      <p15:sldGuideLst xmlns:p15="http://schemas.microsoft.com/office/powerpoint/2012/main">
        <p15:guide id="1" pos="2160" userDrawn="1">
          <p15:clr>
            <a:srgbClr val="FBAE40"/>
          </p15:clr>
        </p15:guide>
        <p15:guide id="2" pos="103" userDrawn="1">
          <p15:clr>
            <a:srgbClr val="FBAE40"/>
          </p15:clr>
        </p15:guide>
        <p15:guide id="3" pos="4217" userDrawn="1">
          <p15:clr>
            <a:srgbClr val="FBAE40"/>
          </p15:clr>
        </p15:guide>
        <p15:guide id="4" orient="horz" pos="87" userDrawn="1">
          <p15:clr>
            <a:srgbClr val="FBAE40"/>
          </p15:clr>
        </p15:guide>
        <p15:guide id="5" orient="horz" pos="2751" userDrawn="1">
          <p15:clr>
            <a:srgbClr val="FBAE40"/>
          </p15:clr>
        </p15:guide>
        <p15:guide id="6" orient="horz" pos="268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10" name="TextBox 9"/>
          <p:cNvSpPr txBox="1"/>
          <p:nvPr userDrawn="1"/>
        </p:nvSpPr>
        <p:spPr>
          <a:xfrm>
            <a:off x="11078368"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4" y="351162"/>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sz="1200" err="1"/>
              <a:t>Giochi</a:t>
            </a:r>
            <a:r>
              <a:rPr lang="en-US" sz="1200"/>
              <a:t> </a:t>
            </a:r>
            <a:r>
              <a:rPr lang="en-US" sz="1200" err="1"/>
              <a:t>Olimpici</a:t>
            </a:r>
            <a:r>
              <a:rPr lang="en-US" sz="1200"/>
              <a:t> e </a:t>
            </a:r>
            <a:r>
              <a:rPr lang="en-US" sz="1200" err="1"/>
              <a:t>Paralimpici</a:t>
            </a:r>
            <a:r>
              <a:rPr lang="en-US" sz="1200"/>
              <a:t> </a:t>
            </a:r>
            <a:r>
              <a:rPr lang="en-US" sz="1200" err="1"/>
              <a:t>Invernali</a:t>
            </a:r>
            <a:r>
              <a:rPr lang="en-US" sz="1200"/>
              <a:t>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6" y="6444907"/>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6" y="6474495"/>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6" y="420648"/>
            <a:ext cx="3711345" cy="271933"/>
          </a:xfrm>
          <a:prstGeom prst="rect">
            <a:avLst/>
          </a:prstGeom>
          <a:noFill/>
        </p:spPr>
        <p:txBody>
          <a:bodyPr vert="horz" wrap="square" lIns="91438" tIns="45719" rIns="91438" bIns="45719" rtlCol="0" anchor="t">
            <a:noAutofit/>
          </a:bodyPr>
          <a:lstStyle/>
          <a:p>
            <a:pPr algn="r" defTabSz="457174">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CSC – CORTINA SLIDING CENTRE</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4" name="Immagine 3">
            <a:extLst>
              <a:ext uri="{FF2B5EF4-FFF2-40B4-BE49-F238E27FC236}">
                <a16:creationId xmlns:a16="http://schemas.microsoft.com/office/drawing/2014/main" id="{98FEFE11-0892-DDC9-DF25-C8EFD491B2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978" t="33604" r="9089" b="29306"/>
          <a:stretch/>
        </p:blipFill>
        <p:spPr>
          <a:xfrm>
            <a:off x="403638" y="6173563"/>
            <a:ext cx="2289015" cy="589987"/>
          </a:xfrm>
          <a:prstGeom prst="rect">
            <a:avLst/>
          </a:prstGeom>
        </p:spPr>
      </p:pic>
    </p:spTree>
    <p:extLst>
      <p:ext uri="{BB962C8B-B14F-4D97-AF65-F5344CB8AC3E}">
        <p14:creationId xmlns:p14="http://schemas.microsoft.com/office/powerpoint/2010/main" val="10532829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77" userDrawn="1">
          <p15:clr>
            <a:srgbClr val="FBAE40"/>
          </p15:clr>
        </p15:guide>
        <p15:guide id="2" pos="9175" userDrawn="1">
          <p15:clr>
            <a:srgbClr val="FBAE40"/>
          </p15:clr>
        </p15:guide>
        <p15:guide id="3" orient="horz" pos="5080" userDrawn="1">
          <p15:clr>
            <a:srgbClr val="FBAE40"/>
          </p15:clr>
        </p15:guide>
        <p15:guide id="4" orient="horz" pos="32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5C2E13-1C66-6D03-3B3A-129062CA25E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84AD55E-02DE-35D1-B266-979AC61E1BB8}"/>
              </a:ext>
            </a:extLst>
          </p:cNvPr>
          <p:cNvSpPr>
            <a:spLocks noGrp="1"/>
          </p:cNvSpPr>
          <p:nvPr>
            <p:ph type="dt" sz="half" idx="10"/>
          </p:nvPr>
        </p:nvSpPr>
        <p:spPr/>
        <p:txBody>
          <a:bodyPr/>
          <a:lstStyle/>
          <a:p>
            <a:fld id="{E557CE83-6DFF-44C1-B5EE-C3DBFDB6DEEF}" type="datetimeFigureOut">
              <a:rPr lang="it-IT" smtClean="0"/>
              <a:t>19/10/2023</a:t>
            </a:fld>
            <a:endParaRPr lang="it-IT"/>
          </a:p>
        </p:txBody>
      </p:sp>
      <p:sp>
        <p:nvSpPr>
          <p:cNvPr id="4" name="Segnaposto piè di pagina 3">
            <a:extLst>
              <a:ext uri="{FF2B5EF4-FFF2-40B4-BE49-F238E27FC236}">
                <a16:creationId xmlns:a16="http://schemas.microsoft.com/office/drawing/2014/main" id="{4D251A78-F450-CE38-B0DC-B1155882662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831D7D3-115A-EF6D-C348-9B31A79287C1}"/>
              </a:ext>
            </a:extLst>
          </p:cNvPr>
          <p:cNvSpPr>
            <a:spLocks noGrp="1"/>
          </p:cNvSpPr>
          <p:nvPr>
            <p:ph type="sldNum" sz="quarter" idx="12"/>
          </p:nvPr>
        </p:nvSpPr>
        <p:spPr/>
        <p:txBody>
          <a:bodyPr/>
          <a:lstStyle/>
          <a:p>
            <a:fld id="{63D5CD8D-F727-4281-924F-579C2A34E48C}" type="slidenum">
              <a:rPr lang="it-IT" smtClean="0"/>
              <a:t>‹#›</a:t>
            </a:fld>
            <a:endParaRPr lang="it-IT"/>
          </a:p>
        </p:txBody>
      </p:sp>
    </p:spTree>
    <p:extLst>
      <p:ext uri="{BB962C8B-B14F-4D97-AF65-F5344CB8AC3E}">
        <p14:creationId xmlns:p14="http://schemas.microsoft.com/office/powerpoint/2010/main" val="118337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uota">
    <p:spTree>
      <p:nvGrpSpPr>
        <p:cNvPr id="1" name=""/>
        <p:cNvGrpSpPr/>
        <p:nvPr/>
      </p:nvGrpSpPr>
      <p:grpSpPr>
        <a:xfrm>
          <a:off x="0" y="0"/>
          <a:ext cx="0" cy="0"/>
          <a:chOff x="0" y="0"/>
          <a:chExt cx="0" cy="0"/>
        </a:xfrm>
      </p:grpSpPr>
      <p:sp>
        <p:nvSpPr>
          <p:cNvPr id="18" name="Titolo 1">
            <a:extLst>
              <a:ext uri="{FF2B5EF4-FFF2-40B4-BE49-F238E27FC236}">
                <a16:creationId xmlns:a16="http://schemas.microsoft.com/office/drawing/2014/main" id="{C1D54543-3D59-3BED-66D0-FCC83959C137}"/>
              </a:ext>
            </a:extLst>
          </p:cNvPr>
          <p:cNvSpPr>
            <a:spLocks noGrp="1"/>
          </p:cNvSpPr>
          <p:nvPr>
            <p:ph type="title"/>
          </p:nvPr>
        </p:nvSpPr>
        <p:spPr>
          <a:xfrm>
            <a:off x="654108" y="1059671"/>
            <a:ext cx="11016000" cy="1325563"/>
          </a:xfrm>
        </p:spPr>
        <p:txBody>
          <a:bodyPr>
            <a:normAutofit/>
          </a:bodyPr>
          <a:lstStyle>
            <a:lvl1pPr marL="0" algn="l" defTabSz="914400" rtl="0" eaLnBrk="1" latinLnBrk="0" hangingPunct="1">
              <a:lnSpc>
                <a:spcPct val="90000"/>
              </a:lnSpc>
              <a:spcBef>
                <a:spcPct val="0"/>
              </a:spcBef>
              <a:buNone/>
              <a:defRPr lang="it-IT" sz="4000" kern="12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lvl1pPr>
          </a:lstStyle>
          <a:p>
            <a:r>
              <a:rPr lang="it-IT"/>
              <a:t>Fare clic per modificare lo stile del titolo dello schema</a:t>
            </a:r>
          </a:p>
        </p:txBody>
      </p:sp>
      <p:grpSp>
        <p:nvGrpSpPr>
          <p:cNvPr id="8" name="Gruppo 7">
            <a:extLst>
              <a:ext uri="{FF2B5EF4-FFF2-40B4-BE49-F238E27FC236}">
                <a16:creationId xmlns:a16="http://schemas.microsoft.com/office/drawing/2014/main" id="{6EB8692A-A0E0-D684-292B-BA3BCA305B5A}"/>
              </a:ext>
            </a:extLst>
          </p:cNvPr>
          <p:cNvGrpSpPr/>
          <p:nvPr userDrawn="1"/>
        </p:nvGrpSpPr>
        <p:grpSpPr>
          <a:xfrm>
            <a:off x="128950" y="6335009"/>
            <a:ext cx="11727055" cy="393607"/>
            <a:chOff x="183419" y="6299498"/>
            <a:chExt cx="11727055" cy="393607"/>
          </a:xfrm>
        </p:grpSpPr>
        <p:cxnSp>
          <p:nvCxnSpPr>
            <p:cNvPr id="9" name="Connettore diritto 8">
              <a:extLst>
                <a:ext uri="{FF2B5EF4-FFF2-40B4-BE49-F238E27FC236}">
                  <a16:creationId xmlns:a16="http://schemas.microsoft.com/office/drawing/2014/main" id="{85B9D52C-D931-53F1-30A9-980C985F5A6B}"/>
                </a:ext>
              </a:extLst>
            </p:cNvPr>
            <p:cNvCxnSpPr>
              <a:cxnSpLocks/>
            </p:cNvCxnSpPr>
            <p:nvPr/>
          </p:nvCxnSpPr>
          <p:spPr>
            <a:xfrm flipH="1">
              <a:off x="2085975" y="6486752"/>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1274C30E-B6CD-6EFE-9A77-D14F18BE4865}"/>
                </a:ext>
              </a:extLst>
            </p:cNvPr>
            <p:cNvSpPr/>
            <p:nvPr/>
          </p:nvSpPr>
          <p:spPr>
            <a:xfrm>
              <a:off x="11650224" y="6354771"/>
              <a:ext cx="260250" cy="260250"/>
            </a:xfrm>
            <a:prstGeom prst="ellipse">
              <a:avLst/>
            </a:prstGeom>
            <a:solidFill>
              <a:srgbClr val="006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11" name="Immagine 10" descr="Immagine che contiene testo&#10;&#10;Descrizione generata automaticamente">
              <a:extLst>
                <a:ext uri="{FF2B5EF4-FFF2-40B4-BE49-F238E27FC236}">
                  <a16:creationId xmlns:a16="http://schemas.microsoft.com/office/drawing/2014/main" id="{E1066960-1BFC-B35C-CAE3-B54EB26DD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19" y="6299498"/>
              <a:ext cx="1805037" cy="393607"/>
            </a:xfrm>
            <a:prstGeom prst="rect">
              <a:avLst/>
            </a:prstGeom>
          </p:spPr>
        </p:pic>
      </p:grpSp>
      <p:grpSp>
        <p:nvGrpSpPr>
          <p:cNvPr id="5" name="Gruppo 4">
            <a:extLst>
              <a:ext uri="{FF2B5EF4-FFF2-40B4-BE49-F238E27FC236}">
                <a16:creationId xmlns:a16="http://schemas.microsoft.com/office/drawing/2014/main" id="{882812CF-29B4-2728-701A-4F706AD73E2E}"/>
              </a:ext>
            </a:extLst>
          </p:cNvPr>
          <p:cNvGrpSpPr/>
          <p:nvPr userDrawn="1"/>
        </p:nvGrpSpPr>
        <p:grpSpPr>
          <a:xfrm>
            <a:off x="-219075" y="397557"/>
            <a:ext cx="2968097" cy="398704"/>
            <a:chOff x="-219075" y="397557"/>
            <a:chExt cx="2968097" cy="398704"/>
          </a:xfrm>
        </p:grpSpPr>
        <p:sp>
          <p:nvSpPr>
            <p:cNvPr id="6" name="Rectangle: Rounded Corners 515">
              <a:extLst>
                <a:ext uri="{FF2B5EF4-FFF2-40B4-BE49-F238E27FC236}">
                  <a16:creationId xmlns:a16="http://schemas.microsoft.com/office/drawing/2014/main" id="{F915FF56-6745-1AA8-346A-54042C3A5EF4}"/>
                </a:ext>
              </a:extLst>
            </p:cNvPr>
            <p:cNvSpPr/>
            <p:nvPr/>
          </p:nvSpPr>
          <p:spPr>
            <a:xfrm>
              <a:off x="-219075" y="397557"/>
              <a:ext cx="2968097" cy="398704"/>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16">
              <a:extLst>
                <a:ext uri="{FF2B5EF4-FFF2-40B4-BE49-F238E27FC236}">
                  <a16:creationId xmlns:a16="http://schemas.microsoft.com/office/drawing/2014/main" id="{D12D4D58-7B15-6E8A-2F9B-8D294EC36A53}"/>
                </a:ext>
              </a:extLst>
            </p:cNvPr>
            <p:cNvSpPr txBox="1"/>
            <p:nvPr/>
          </p:nvSpPr>
          <p:spPr>
            <a:xfrm>
              <a:off x="23445" y="455192"/>
              <a:ext cx="2582704"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Piano degli Interventi</a:t>
              </a:r>
            </a:p>
          </p:txBody>
        </p:sp>
      </p:grpSp>
      <p:sp>
        <p:nvSpPr>
          <p:cNvPr id="12" name="TextBox 516">
            <a:extLst>
              <a:ext uri="{FF2B5EF4-FFF2-40B4-BE49-F238E27FC236}">
                <a16:creationId xmlns:a16="http://schemas.microsoft.com/office/drawing/2014/main" id="{930861B3-3170-AA8C-EB7F-B09D4C23738E}"/>
              </a:ext>
            </a:extLst>
          </p:cNvPr>
          <p:cNvSpPr txBox="1"/>
          <p:nvPr userDrawn="1"/>
        </p:nvSpPr>
        <p:spPr>
          <a:xfrm>
            <a:off x="6421711" y="475878"/>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sp>
        <p:nvSpPr>
          <p:cNvPr id="16" name="Segnaposto numero diapositiva 6">
            <a:extLst>
              <a:ext uri="{FF2B5EF4-FFF2-40B4-BE49-F238E27FC236}">
                <a16:creationId xmlns:a16="http://schemas.microsoft.com/office/drawing/2014/main" id="{9E057253-0146-EF9A-50E2-3C17F911F5D4}"/>
              </a:ext>
            </a:extLst>
          </p:cNvPr>
          <p:cNvSpPr>
            <a:spLocks noGrp="1"/>
          </p:cNvSpPr>
          <p:nvPr>
            <p:ph type="sldNum" sz="quarter" idx="12"/>
          </p:nvPr>
        </p:nvSpPr>
        <p:spPr>
          <a:xfrm>
            <a:off x="11595754" y="6390282"/>
            <a:ext cx="260251" cy="260250"/>
          </a:xfrm>
        </p:spPr>
        <p:txBody>
          <a:bodyPr/>
          <a:lstStyle>
            <a:lvl1pPr algn="ctr">
              <a:defRPr sz="1050">
                <a:solidFill>
                  <a:schemeClr val="bg1"/>
                </a:solidFill>
              </a:defRPr>
            </a:lvl1pPr>
          </a:lstStyle>
          <a:p>
            <a:fld id="{C447D8DF-ED2B-44E7-B218-9168CDECD98C}" type="slidenum">
              <a:rPr lang="it-IT" smtClean="0"/>
              <a:pPr/>
              <a:t>‹#›</a:t>
            </a:fld>
            <a:endParaRPr lang="it-IT"/>
          </a:p>
        </p:txBody>
      </p:sp>
      <p:pic>
        <p:nvPicPr>
          <p:cNvPr id="13" name="Segnaposto immagine 4">
            <a:extLst>
              <a:ext uri="{FF2B5EF4-FFF2-40B4-BE49-F238E27FC236}">
                <a16:creationId xmlns:a16="http://schemas.microsoft.com/office/drawing/2014/main" id="{8C90AD3A-0CA2-C5D1-88BB-367CABD81570}"/>
              </a:ext>
            </a:extLst>
          </p:cNvPr>
          <p:cNvPicPr>
            <a:picLocks noChangeAspect="1"/>
          </p:cNvPicPr>
          <p:nvPr userDrawn="1"/>
        </p:nvPicPr>
        <p:blipFill>
          <a:blip r:embed="rId4">
            <a:extLst>
              <a:ext uri="{28A0092B-C50C-407E-A947-70E740481C1C}">
                <a14:useLocalDpi xmlns:a14="http://schemas.microsoft.com/office/drawing/2010/main" val="0"/>
              </a:ext>
            </a:extLst>
          </a:blip>
          <a:srcRect t="16426" b="16426"/>
          <a:stretch/>
        </p:blipFill>
        <p:spPr>
          <a:xfrm>
            <a:off x="0" y="2227263"/>
            <a:ext cx="12192000" cy="3579812"/>
          </a:xfrm>
          <a:prstGeom prst="rect">
            <a:avLst/>
          </a:prstGeom>
          <a:solidFill>
            <a:schemeClr val="bg1">
              <a:lumMod val="95000"/>
            </a:schemeClr>
          </a:solidFill>
        </p:spPr>
      </p:pic>
    </p:spTree>
    <p:extLst>
      <p:ext uri="{BB962C8B-B14F-4D97-AF65-F5344CB8AC3E}">
        <p14:creationId xmlns:p14="http://schemas.microsoft.com/office/powerpoint/2010/main" val="196775497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Vuota">
    <p:spTree>
      <p:nvGrpSpPr>
        <p:cNvPr id="1" name=""/>
        <p:cNvGrpSpPr/>
        <p:nvPr/>
      </p:nvGrpSpPr>
      <p:grpSpPr>
        <a:xfrm>
          <a:off x="0" y="0"/>
          <a:ext cx="0" cy="0"/>
          <a:chOff x="0" y="0"/>
          <a:chExt cx="0" cy="0"/>
        </a:xfrm>
      </p:grpSpPr>
      <p:pic>
        <p:nvPicPr>
          <p:cNvPr id="13" name="Segnaposto immagine 4">
            <a:extLst>
              <a:ext uri="{FF2B5EF4-FFF2-40B4-BE49-F238E27FC236}">
                <a16:creationId xmlns:a16="http://schemas.microsoft.com/office/drawing/2014/main" id="{8C90AD3A-0CA2-C5D1-88BB-367CABD81570}"/>
              </a:ext>
            </a:extLst>
          </p:cNvPr>
          <p:cNvPicPr>
            <a:picLocks noChangeAspect="1"/>
          </p:cNvPicPr>
          <p:nvPr userDrawn="1"/>
        </p:nvPicPr>
        <p:blipFill>
          <a:blip r:embed="rId2">
            <a:extLst>
              <a:ext uri="{28A0092B-C50C-407E-A947-70E740481C1C}">
                <a14:useLocalDpi xmlns:a14="http://schemas.microsoft.com/office/drawing/2010/main" val="0"/>
              </a:ext>
            </a:extLst>
          </a:blip>
          <a:srcRect t="16426" b="16426"/>
          <a:stretch/>
        </p:blipFill>
        <p:spPr>
          <a:xfrm>
            <a:off x="0" y="2236141"/>
            <a:ext cx="12192000" cy="3579812"/>
          </a:xfrm>
          <a:prstGeom prst="rect">
            <a:avLst/>
          </a:prstGeom>
          <a:solidFill>
            <a:schemeClr val="bg1">
              <a:lumMod val="95000"/>
            </a:schemeClr>
          </a:solidFill>
        </p:spPr>
      </p:pic>
      <p:sp>
        <p:nvSpPr>
          <p:cNvPr id="50" name="Segnaposto testo 3">
            <a:extLst>
              <a:ext uri="{FF2B5EF4-FFF2-40B4-BE49-F238E27FC236}">
                <a16:creationId xmlns:a16="http://schemas.microsoft.com/office/drawing/2014/main" id="{7EF4901F-864C-10A2-ECCC-A40B355031B2}"/>
              </a:ext>
            </a:extLst>
          </p:cNvPr>
          <p:cNvSpPr>
            <a:spLocks noGrp="1"/>
          </p:cNvSpPr>
          <p:nvPr>
            <p:ph type="body" sz="half" idx="19" hasCustomPrompt="1"/>
          </p:nvPr>
        </p:nvSpPr>
        <p:spPr>
          <a:xfrm>
            <a:off x="8341721" y="4855551"/>
            <a:ext cx="2707200" cy="657616"/>
          </a:xfrm>
          <a:noFill/>
        </p:spPr>
        <p:txBody>
          <a:bodyPr wrap="square" rtlCol="0">
            <a:spAutoFit/>
          </a:bodyPr>
          <a:lstStyle>
            <a:lvl1pPr marL="0" indent="0" algn="ctr">
              <a:buNone/>
              <a:defRPr lang="id-ID" sz="10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algn="ctr">
              <a:lnSpc>
                <a:spcPct val="150000"/>
              </a:lnSpc>
            </a:pPr>
            <a:r>
              <a:rPr lang="it-IT" sz="1000">
                <a:latin typeface="Open Sans Light" panose="020B0306030504020204" pitchFamily="34" charset="0"/>
                <a:ea typeface="Open Sans Light" panose="020B0306030504020204" pitchFamily="34" charset="0"/>
                <a:cs typeface="Open Sans Light" panose="020B0306030504020204" pitchFamily="34" charset="0"/>
              </a:rPr>
              <a:t>Finanziamento Amministrazione</a:t>
            </a:r>
          </a:p>
          <a:p>
            <a:pPr marL="0" lvl="0" algn="ctr">
              <a:lnSpc>
                <a:spcPct val="150000"/>
              </a:lnSpc>
            </a:pPr>
            <a:r>
              <a:rPr lang="it-IT" sz="1000">
                <a:latin typeface="Open Sans Light" panose="020B0306030504020204" pitchFamily="34" charset="0"/>
                <a:ea typeface="Open Sans Light" panose="020B0306030504020204" pitchFamily="34" charset="0"/>
                <a:cs typeface="Open Sans Light" panose="020B0306030504020204" pitchFamily="34" charset="0"/>
              </a:rPr>
              <a:t> Centrale</a:t>
            </a:r>
            <a:endParaRPr lang="id-ID" sz="1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Segnaposto testo 3">
            <a:extLst>
              <a:ext uri="{FF2B5EF4-FFF2-40B4-BE49-F238E27FC236}">
                <a16:creationId xmlns:a16="http://schemas.microsoft.com/office/drawing/2014/main" id="{0964B596-1345-1581-55BE-44BC2664F692}"/>
              </a:ext>
            </a:extLst>
          </p:cNvPr>
          <p:cNvSpPr>
            <a:spLocks noGrp="1"/>
          </p:cNvSpPr>
          <p:nvPr>
            <p:ph type="body" sz="half" idx="18" hasCustomPrompt="1"/>
          </p:nvPr>
        </p:nvSpPr>
        <p:spPr>
          <a:xfrm>
            <a:off x="4750654" y="4861627"/>
            <a:ext cx="2707200" cy="657616"/>
          </a:xfrm>
          <a:noFill/>
        </p:spPr>
        <p:txBody>
          <a:bodyPr wrap="square" rtlCol="0">
            <a:spAutoFit/>
          </a:bodyPr>
          <a:lstStyle>
            <a:lvl1pPr marL="0" indent="0" algn="ctr">
              <a:buNone/>
              <a:defRPr lang="id-ID" sz="10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algn="ctr">
              <a:lnSpc>
                <a:spcPct val="150000"/>
              </a:lnSpc>
            </a:pPr>
            <a:r>
              <a:rPr lang="it-IT" sz="1000">
                <a:latin typeface="Open Sans Light" panose="020B0306030504020204" pitchFamily="34" charset="0"/>
                <a:ea typeface="Open Sans Light" panose="020B0306030504020204" pitchFamily="34" charset="0"/>
                <a:cs typeface="Open Sans Light" panose="020B0306030504020204" pitchFamily="34" charset="0"/>
              </a:rPr>
              <a:t>Finanziamento Amministrazione</a:t>
            </a:r>
          </a:p>
          <a:p>
            <a:pPr marL="0" lvl="0" algn="ctr">
              <a:lnSpc>
                <a:spcPct val="150000"/>
              </a:lnSpc>
            </a:pPr>
            <a:r>
              <a:rPr lang="it-IT" sz="1000">
                <a:latin typeface="Open Sans Light" panose="020B0306030504020204" pitchFamily="34" charset="0"/>
                <a:ea typeface="Open Sans Light" panose="020B0306030504020204" pitchFamily="34" charset="0"/>
                <a:cs typeface="Open Sans Light" panose="020B0306030504020204" pitchFamily="34" charset="0"/>
              </a:rPr>
              <a:t> Centrale</a:t>
            </a:r>
            <a:endParaRPr lang="id-ID" sz="1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Segnaposto testo 3">
            <a:extLst>
              <a:ext uri="{FF2B5EF4-FFF2-40B4-BE49-F238E27FC236}">
                <a16:creationId xmlns:a16="http://schemas.microsoft.com/office/drawing/2014/main" id="{65CA8464-32BB-032F-EDCF-34DDA964B437}"/>
              </a:ext>
            </a:extLst>
          </p:cNvPr>
          <p:cNvSpPr>
            <a:spLocks noGrp="1"/>
          </p:cNvSpPr>
          <p:nvPr>
            <p:ph type="body" sz="half" idx="17" hasCustomPrompt="1"/>
          </p:nvPr>
        </p:nvSpPr>
        <p:spPr>
          <a:xfrm>
            <a:off x="1116768" y="4848117"/>
            <a:ext cx="2707200" cy="657616"/>
          </a:xfrm>
          <a:noFill/>
        </p:spPr>
        <p:txBody>
          <a:bodyPr wrap="square" rtlCol="0">
            <a:spAutoFit/>
          </a:bodyPr>
          <a:lstStyle>
            <a:lvl1pPr marL="0" indent="0" algn="ctr">
              <a:buNone/>
              <a:defRPr lang="id-ID" sz="10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algn="ctr">
              <a:lnSpc>
                <a:spcPct val="150000"/>
              </a:lnSpc>
            </a:pPr>
            <a:r>
              <a:rPr lang="it-IT" sz="1000">
                <a:latin typeface="Open Sans Light" panose="020B0306030504020204" pitchFamily="34" charset="0"/>
                <a:ea typeface="Open Sans Light" panose="020B0306030504020204" pitchFamily="34" charset="0"/>
                <a:cs typeface="Open Sans Light" panose="020B0306030504020204" pitchFamily="34" charset="0"/>
              </a:rPr>
              <a:t>Finanziamento Amministrazione</a:t>
            </a:r>
          </a:p>
          <a:p>
            <a:pPr marL="0" lvl="0" algn="ctr">
              <a:lnSpc>
                <a:spcPct val="150000"/>
              </a:lnSpc>
            </a:pPr>
            <a:r>
              <a:rPr lang="it-IT" sz="1000">
                <a:latin typeface="Open Sans Light" panose="020B0306030504020204" pitchFamily="34" charset="0"/>
                <a:ea typeface="Open Sans Light" panose="020B0306030504020204" pitchFamily="34" charset="0"/>
                <a:cs typeface="Open Sans Light" panose="020B0306030504020204" pitchFamily="34" charset="0"/>
              </a:rPr>
              <a:t> Centrale</a:t>
            </a:r>
            <a:endParaRPr lang="id-ID" sz="1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Segnaposto testo 3">
            <a:extLst>
              <a:ext uri="{FF2B5EF4-FFF2-40B4-BE49-F238E27FC236}">
                <a16:creationId xmlns:a16="http://schemas.microsoft.com/office/drawing/2014/main" id="{F10F6C53-502E-8C08-7489-A615FBBD798F}"/>
              </a:ext>
            </a:extLst>
          </p:cNvPr>
          <p:cNvSpPr>
            <a:spLocks noGrp="1"/>
          </p:cNvSpPr>
          <p:nvPr>
            <p:ph type="body" sz="half" idx="16"/>
          </p:nvPr>
        </p:nvSpPr>
        <p:spPr>
          <a:xfrm>
            <a:off x="8991907" y="3916208"/>
            <a:ext cx="1415143" cy="480131"/>
          </a:xfrm>
          <a:noFill/>
        </p:spPr>
        <p:txBody>
          <a:bodyPr vert="horz" wrap="square" lIns="91440" tIns="45720" rIns="91440" bIns="45720" rtlCol="0">
            <a:spAutoFit/>
          </a:bodyPr>
          <a:lstStyle>
            <a:lvl1pPr algn="ctr">
              <a:defRPr lang="it-IT" sz="1400" b="1" dirty="0">
                <a:solidFill>
                  <a:srgbClr val="4C6F94"/>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buNone/>
            </a:pPr>
            <a:r>
              <a:rPr lang="it-IT"/>
              <a:t>Fare clic per modificare</a:t>
            </a:r>
          </a:p>
        </p:txBody>
      </p:sp>
      <p:sp>
        <p:nvSpPr>
          <p:cNvPr id="46" name="Segnaposto testo 3">
            <a:extLst>
              <a:ext uri="{FF2B5EF4-FFF2-40B4-BE49-F238E27FC236}">
                <a16:creationId xmlns:a16="http://schemas.microsoft.com/office/drawing/2014/main" id="{557F113C-69C2-FE61-B605-78910EDCA9D0}"/>
              </a:ext>
            </a:extLst>
          </p:cNvPr>
          <p:cNvSpPr>
            <a:spLocks noGrp="1"/>
          </p:cNvSpPr>
          <p:nvPr>
            <p:ph type="body" sz="half" idx="15"/>
          </p:nvPr>
        </p:nvSpPr>
        <p:spPr>
          <a:xfrm>
            <a:off x="5392349" y="3908672"/>
            <a:ext cx="1415143" cy="480131"/>
          </a:xfrm>
          <a:noFill/>
        </p:spPr>
        <p:txBody>
          <a:bodyPr vert="horz" wrap="square" lIns="91440" tIns="45720" rIns="91440" bIns="45720" rtlCol="0">
            <a:spAutoFit/>
          </a:bodyPr>
          <a:lstStyle>
            <a:lvl1pPr algn="ctr">
              <a:defRPr lang="it-IT" sz="1400" b="1" dirty="0">
                <a:solidFill>
                  <a:srgbClr val="4C6F94"/>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buNone/>
            </a:pPr>
            <a:r>
              <a:rPr lang="it-IT"/>
              <a:t>Fare clic per modificare</a:t>
            </a:r>
          </a:p>
        </p:txBody>
      </p:sp>
      <p:sp>
        <p:nvSpPr>
          <p:cNvPr id="44" name="Segnaposto testo 3">
            <a:extLst>
              <a:ext uri="{FF2B5EF4-FFF2-40B4-BE49-F238E27FC236}">
                <a16:creationId xmlns:a16="http://schemas.microsoft.com/office/drawing/2014/main" id="{7E70D36E-3DD3-5998-B6F3-23F761E1E2EF}"/>
              </a:ext>
            </a:extLst>
          </p:cNvPr>
          <p:cNvSpPr>
            <a:spLocks noGrp="1"/>
          </p:cNvSpPr>
          <p:nvPr>
            <p:ph type="body" sz="half" idx="14" hasCustomPrompt="1"/>
          </p:nvPr>
        </p:nvSpPr>
        <p:spPr>
          <a:xfrm>
            <a:off x="8984465" y="4479960"/>
            <a:ext cx="1415143" cy="327834"/>
          </a:xfrm>
        </p:spPr>
        <p:txBody>
          <a:bodyPr>
            <a:normAutofit/>
          </a:bodyPr>
          <a:lstStyle>
            <a:lvl1pPr marL="0" indent="0" algn="ctr" defTabSz="914400" rtl="0" eaLnBrk="1" latinLnBrk="0" hangingPunct="1">
              <a:buNone/>
              <a:defRPr lang="it-IT" sz="1000" kern="1200" dirty="0">
                <a:solidFill>
                  <a:srgbClr val="4B5E7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PER MODIFICARE</a:t>
            </a:r>
          </a:p>
        </p:txBody>
      </p:sp>
      <p:sp>
        <p:nvSpPr>
          <p:cNvPr id="43" name="Segnaposto testo 3">
            <a:extLst>
              <a:ext uri="{FF2B5EF4-FFF2-40B4-BE49-F238E27FC236}">
                <a16:creationId xmlns:a16="http://schemas.microsoft.com/office/drawing/2014/main" id="{A4D8FF6E-FC3B-3DF5-6537-66CFF7181B7D}"/>
              </a:ext>
            </a:extLst>
          </p:cNvPr>
          <p:cNvSpPr>
            <a:spLocks noGrp="1"/>
          </p:cNvSpPr>
          <p:nvPr>
            <p:ph type="body" sz="half" idx="13" hasCustomPrompt="1"/>
          </p:nvPr>
        </p:nvSpPr>
        <p:spPr>
          <a:xfrm>
            <a:off x="5393516" y="4479054"/>
            <a:ext cx="1415143" cy="327834"/>
          </a:xfrm>
        </p:spPr>
        <p:txBody>
          <a:bodyPr>
            <a:normAutofit/>
          </a:bodyPr>
          <a:lstStyle>
            <a:lvl1pPr marL="0" indent="0" algn="ctr" defTabSz="914400" rtl="0" eaLnBrk="1" latinLnBrk="0" hangingPunct="1">
              <a:buNone/>
              <a:defRPr lang="it-IT" sz="1000" kern="1200" dirty="0">
                <a:solidFill>
                  <a:srgbClr val="4B5E7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PER MODIFICARE</a:t>
            </a:r>
          </a:p>
        </p:txBody>
      </p:sp>
      <p:sp>
        <p:nvSpPr>
          <p:cNvPr id="42" name="Segnaposto testo 3">
            <a:extLst>
              <a:ext uri="{FF2B5EF4-FFF2-40B4-BE49-F238E27FC236}">
                <a16:creationId xmlns:a16="http://schemas.microsoft.com/office/drawing/2014/main" id="{29FEBF32-7B7A-A4F2-656A-87820A6A84BA}"/>
              </a:ext>
            </a:extLst>
          </p:cNvPr>
          <p:cNvSpPr>
            <a:spLocks noGrp="1"/>
          </p:cNvSpPr>
          <p:nvPr>
            <p:ph type="body" sz="half" idx="2" hasCustomPrompt="1"/>
          </p:nvPr>
        </p:nvSpPr>
        <p:spPr>
          <a:xfrm>
            <a:off x="1763452" y="4481645"/>
            <a:ext cx="1415143" cy="327834"/>
          </a:xfrm>
        </p:spPr>
        <p:txBody>
          <a:bodyPr>
            <a:normAutofit/>
          </a:bodyPr>
          <a:lstStyle>
            <a:lvl1pPr marL="0" indent="0" algn="ctr" defTabSz="914400" rtl="0" eaLnBrk="1" latinLnBrk="0" hangingPunct="1">
              <a:buNone/>
              <a:defRPr lang="it-IT" sz="1000" kern="1200" dirty="0">
                <a:solidFill>
                  <a:srgbClr val="4B5E7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PER MODIFICARE</a:t>
            </a:r>
          </a:p>
        </p:txBody>
      </p:sp>
      <p:sp>
        <p:nvSpPr>
          <p:cNvPr id="39" name="Sottotitolo 2">
            <a:extLst>
              <a:ext uri="{FF2B5EF4-FFF2-40B4-BE49-F238E27FC236}">
                <a16:creationId xmlns:a16="http://schemas.microsoft.com/office/drawing/2014/main" id="{85ABC434-98AE-4255-FBBB-4E019D3027A1}"/>
              </a:ext>
            </a:extLst>
          </p:cNvPr>
          <p:cNvSpPr>
            <a:spLocks noGrp="1"/>
          </p:cNvSpPr>
          <p:nvPr>
            <p:ph type="subTitle" idx="1"/>
          </p:nvPr>
        </p:nvSpPr>
        <p:spPr>
          <a:xfrm>
            <a:off x="1769234" y="3904767"/>
            <a:ext cx="1447063" cy="480131"/>
          </a:xfrm>
          <a:noFill/>
        </p:spPr>
        <p:txBody>
          <a:bodyPr wrap="square" rtlCol="0">
            <a:spAutoFit/>
          </a:bodyPr>
          <a:lstStyle>
            <a:lvl1pPr marL="0" indent="0" algn="ctr">
              <a:buNone/>
              <a:defRPr lang="it-IT" sz="1400" b="1" dirty="0">
                <a:solidFill>
                  <a:srgbClr val="4C6F94"/>
                </a:solidFill>
                <a:latin typeface="Open Sans" panose="020B0606030504020204" pitchFamily="34" charset="0"/>
                <a:ea typeface="Open Sans" panose="020B0606030504020204" pitchFamily="34" charset="0"/>
                <a:cs typeface="Open Sans" panose="020B0606030504020204" pitchFamily="34" charset="0"/>
              </a:defRPr>
            </a:lvl1pPr>
          </a:lstStyle>
          <a:p>
            <a:pPr marL="0" lvl="0" algn="ctr"/>
            <a:r>
              <a:rPr lang="it-IT"/>
              <a:t>Fare clic per modificare</a:t>
            </a:r>
          </a:p>
        </p:txBody>
      </p:sp>
      <p:sp>
        <p:nvSpPr>
          <p:cNvPr id="18" name="Titolo 1">
            <a:extLst>
              <a:ext uri="{FF2B5EF4-FFF2-40B4-BE49-F238E27FC236}">
                <a16:creationId xmlns:a16="http://schemas.microsoft.com/office/drawing/2014/main" id="{C1D54543-3D59-3BED-66D0-FCC83959C137}"/>
              </a:ext>
            </a:extLst>
          </p:cNvPr>
          <p:cNvSpPr>
            <a:spLocks noGrp="1"/>
          </p:cNvSpPr>
          <p:nvPr>
            <p:ph type="title"/>
          </p:nvPr>
        </p:nvSpPr>
        <p:spPr>
          <a:xfrm>
            <a:off x="654108" y="1059671"/>
            <a:ext cx="11016000" cy="1325563"/>
          </a:xfrm>
        </p:spPr>
        <p:txBody>
          <a:bodyPr>
            <a:normAutofit/>
          </a:bodyPr>
          <a:lstStyle>
            <a:lvl1pPr marL="0" algn="l" defTabSz="914400" rtl="0" eaLnBrk="1" latinLnBrk="0" hangingPunct="1">
              <a:lnSpc>
                <a:spcPct val="90000"/>
              </a:lnSpc>
              <a:spcBef>
                <a:spcPct val="0"/>
              </a:spcBef>
              <a:buNone/>
              <a:defRPr lang="it-IT" sz="4000" kern="12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lvl1pPr>
          </a:lstStyle>
          <a:p>
            <a:r>
              <a:rPr lang="it-IT"/>
              <a:t>Fare clic per modificare lo stile del titolo dello schema</a:t>
            </a:r>
          </a:p>
        </p:txBody>
      </p:sp>
      <p:grpSp>
        <p:nvGrpSpPr>
          <p:cNvPr id="8" name="Gruppo 7">
            <a:extLst>
              <a:ext uri="{FF2B5EF4-FFF2-40B4-BE49-F238E27FC236}">
                <a16:creationId xmlns:a16="http://schemas.microsoft.com/office/drawing/2014/main" id="{6EB8692A-A0E0-D684-292B-BA3BCA305B5A}"/>
              </a:ext>
            </a:extLst>
          </p:cNvPr>
          <p:cNvGrpSpPr/>
          <p:nvPr userDrawn="1"/>
        </p:nvGrpSpPr>
        <p:grpSpPr>
          <a:xfrm>
            <a:off x="128950" y="6335009"/>
            <a:ext cx="11727055" cy="393607"/>
            <a:chOff x="183419" y="6299498"/>
            <a:chExt cx="11727055" cy="393607"/>
          </a:xfrm>
        </p:grpSpPr>
        <p:cxnSp>
          <p:nvCxnSpPr>
            <p:cNvPr id="9" name="Connettore diritto 8">
              <a:extLst>
                <a:ext uri="{FF2B5EF4-FFF2-40B4-BE49-F238E27FC236}">
                  <a16:creationId xmlns:a16="http://schemas.microsoft.com/office/drawing/2014/main" id="{85B9D52C-D931-53F1-30A9-980C985F5A6B}"/>
                </a:ext>
              </a:extLst>
            </p:cNvPr>
            <p:cNvCxnSpPr>
              <a:cxnSpLocks/>
            </p:cNvCxnSpPr>
            <p:nvPr/>
          </p:nvCxnSpPr>
          <p:spPr>
            <a:xfrm flipH="1">
              <a:off x="2085975" y="6486752"/>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0" name="Ovale 9">
              <a:extLst>
                <a:ext uri="{FF2B5EF4-FFF2-40B4-BE49-F238E27FC236}">
                  <a16:creationId xmlns:a16="http://schemas.microsoft.com/office/drawing/2014/main" id="{1274C30E-B6CD-6EFE-9A77-D14F18BE4865}"/>
                </a:ext>
              </a:extLst>
            </p:cNvPr>
            <p:cNvSpPr/>
            <p:nvPr/>
          </p:nvSpPr>
          <p:spPr>
            <a:xfrm>
              <a:off x="11650224" y="6354771"/>
              <a:ext cx="260250" cy="260250"/>
            </a:xfrm>
            <a:prstGeom prst="ellipse">
              <a:avLst/>
            </a:prstGeom>
            <a:solidFill>
              <a:srgbClr val="006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11" name="Immagine 10" descr="Immagine che contiene testo&#10;&#10;Descrizione generata automaticamente">
              <a:extLst>
                <a:ext uri="{FF2B5EF4-FFF2-40B4-BE49-F238E27FC236}">
                  <a16:creationId xmlns:a16="http://schemas.microsoft.com/office/drawing/2014/main" id="{E1066960-1BFC-B35C-CAE3-B54EB26DD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19" y="6299498"/>
              <a:ext cx="1805037" cy="393607"/>
            </a:xfrm>
            <a:prstGeom prst="rect">
              <a:avLst/>
            </a:prstGeom>
          </p:spPr>
        </p:pic>
      </p:grpSp>
      <p:grpSp>
        <p:nvGrpSpPr>
          <p:cNvPr id="5" name="Gruppo 4">
            <a:extLst>
              <a:ext uri="{FF2B5EF4-FFF2-40B4-BE49-F238E27FC236}">
                <a16:creationId xmlns:a16="http://schemas.microsoft.com/office/drawing/2014/main" id="{882812CF-29B4-2728-701A-4F706AD73E2E}"/>
              </a:ext>
            </a:extLst>
          </p:cNvPr>
          <p:cNvGrpSpPr/>
          <p:nvPr userDrawn="1"/>
        </p:nvGrpSpPr>
        <p:grpSpPr>
          <a:xfrm>
            <a:off x="-219075" y="397557"/>
            <a:ext cx="2968097" cy="398704"/>
            <a:chOff x="-219075" y="397557"/>
            <a:chExt cx="2968097" cy="398704"/>
          </a:xfrm>
        </p:grpSpPr>
        <p:sp>
          <p:nvSpPr>
            <p:cNvPr id="6" name="Rectangle: Rounded Corners 515">
              <a:extLst>
                <a:ext uri="{FF2B5EF4-FFF2-40B4-BE49-F238E27FC236}">
                  <a16:creationId xmlns:a16="http://schemas.microsoft.com/office/drawing/2014/main" id="{F915FF56-6745-1AA8-346A-54042C3A5EF4}"/>
                </a:ext>
              </a:extLst>
            </p:cNvPr>
            <p:cNvSpPr/>
            <p:nvPr/>
          </p:nvSpPr>
          <p:spPr>
            <a:xfrm>
              <a:off x="-219075" y="397557"/>
              <a:ext cx="2968097" cy="398704"/>
            </a:xfrm>
            <a:prstGeom prst="roundRect">
              <a:avLst>
                <a:gd name="adj" fmla="val 5000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16">
              <a:extLst>
                <a:ext uri="{FF2B5EF4-FFF2-40B4-BE49-F238E27FC236}">
                  <a16:creationId xmlns:a16="http://schemas.microsoft.com/office/drawing/2014/main" id="{D12D4D58-7B15-6E8A-2F9B-8D294EC36A53}"/>
                </a:ext>
              </a:extLst>
            </p:cNvPr>
            <p:cNvSpPr txBox="1"/>
            <p:nvPr/>
          </p:nvSpPr>
          <p:spPr>
            <a:xfrm>
              <a:off x="23445" y="455192"/>
              <a:ext cx="2582704"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Piano degli Interventi</a:t>
              </a:r>
            </a:p>
          </p:txBody>
        </p:sp>
      </p:grpSp>
      <p:sp>
        <p:nvSpPr>
          <p:cNvPr id="12" name="TextBox 516">
            <a:extLst>
              <a:ext uri="{FF2B5EF4-FFF2-40B4-BE49-F238E27FC236}">
                <a16:creationId xmlns:a16="http://schemas.microsoft.com/office/drawing/2014/main" id="{930861B3-3170-AA8C-EB7F-B09D4C23738E}"/>
              </a:ext>
            </a:extLst>
          </p:cNvPr>
          <p:cNvSpPr txBox="1"/>
          <p:nvPr userDrawn="1"/>
        </p:nvSpPr>
        <p:spPr>
          <a:xfrm>
            <a:off x="6421711" y="475878"/>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sp>
        <p:nvSpPr>
          <p:cNvPr id="16" name="Segnaposto numero diapositiva 6">
            <a:extLst>
              <a:ext uri="{FF2B5EF4-FFF2-40B4-BE49-F238E27FC236}">
                <a16:creationId xmlns:a16="http://schemas.microsoft.com/office/drawing/2014/main" id="{9E057253-0146-EF9A-50E2-3C17F911F5D4}"/>
              </a:ext>
            </a:extLst>
          </p:cNvPr>
          <p:cNvSpPr>
            <a:spLocks noGrp="1"/>
          </p:cNvSpPr>
          <p:nvPr>
            <p:ph type="sldNum" sz="quarter" idx="12"/>
          </p:nvPr>
        </p:nvSpPr>
        <p:spPr>
          <a:xfrm>
            <a:off x="11595754" y="6390282"/>
            <a:ext cx="260251" cy="260250"/>
          </a:xfrm>
        </p:spPr>
        <p:txBody>
          <a:bodyPr/>
          <a:lstStyle>
            <a:lvl1pPr algn="ctr">
              <a:defRPr sz="1050">
                <a:solidFill>
                  <a:schemeClr val="bg1"/>
                </a:solidFill>
              </a:defRPr>
            </a:lvl1pPr>
          </a:lstStyle>
          <a:p>
            <a:fld id="{C447D8DF-ED2B-44E7-B218-9168CDECD98C}" type="slidenum">
              <a:rPr lang="it-IT" smtClean="0"/>
              <a:pPr/>
              <a:t>‹#›</a:t>
            </a:fld>
            <a:endParaRPr lang="it-IT"/>
          </a:p>
        </p:txBody>
      </p:sp>
      <p:sp>
        <p:nvSpPr>
          <p:cNvPr id="14" name="Oval 3">
            <a:extLst>
              <a:ext uri="{FF2B5EF4-FFF2-40B4-BE49-F238E27FC236}">
                <a16:creationId xmlns:a16="http://schemas.microsoft.com/office/drawing/2014/main" id="{E47673DC-584E-DF1C-E1B6-68B2D0793567}"/>
              </a:ext>
            </a:extLst>
          </p:cNvPr>
          <p:cNvSpPr/>
          <p:nvPr userDrawn="1"/>
        </p:nvSpPr>
        <p:spPr>
          <a:xfrm>
            <a:off x="5552168" y="2698537"/>
            <a:ext cx="1091492" cy="1091492"/>
          </a:xfrm>
          <a:prstGeom prst="ellipse">
            <a:avLst/>
          </a:prstGeom>
          <a:blipFill>
            <a:blip r:embed="rId4"/>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3">
            <a:extLst>
              <a:ext uri="{FF2B5EF4-FFF2-40B4-BE49-F238E27FC236}">
                <a16:creationId xmlns:a16="http://schemas.microsoft.com/office/drawing/2014/main" id="{C94C216E-637E-F6D2-41C1-8E410CF5A28F}"/>
              </a:ext>
            </a:extLst>
          </p:cNvPr>
          <p:cNvSpPr/>
          <p:nvPr/>
        </p:nvSpPr>
        <p:spPr>
          <a:xfrm>
            <a:off x="1943100" y="2698537"/>
            <a:ext cx="1091492" cy="1091492"/>
          </a:xfrm>
          <a:prstGeom prst="ellipse">
            <a:avLst/>
          </a:prstGeom>
          <a:blipFill>
            <a:blip r:embed="rId4"/>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3">
            <a:extLst>
              <a:ext uri="{FF2B5EF4-FFF2-40B4-BE49-F238E27FC236}">
                <a16:creationId xmlns:a16="http://schemas.microsoft.com/office/drawing/2014/main" id="{1AD3E8B1-0D08-C1FF-C397-5C6BD5CC80D2}"/>
              </a:ext>
            </a:extLst>
          </p:cNvPr>
          <p:cNvSpPr/>
          <p:nvPr userDrawn="1"/>
        </p:nvSpPr>
        <p:spPr>
          <a:xfrm>
            <a:off x="9159322" y="2695129"/>
            <a:ext cx="1091492" cy="1091492"/>
          </a:xfrm>
          <a:prstGeom prst="ellipse">
            <a:avLst/>
          </a:prstGeom>
          <a:blipFill>
            <a:blip r:embed="rId4"/>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ttore diritto 23">
            <a:extLst>
              <a:ext uri="{FF2B5EF4-FFF2-40B4-BE49-F238E27FC236}">
                <a16:creationId xmlns:a16="http://schemas.microsoft.com/office/drawing/2014/main" id="{316254D1-D885-ECC3-B3E7-BB9E7FC4E748}"/>
              </a:ext>
            </a:extLst>
          </p:cNvPr>
          <p:cNvCxnSpPr>
            <a:cxnSpLocks/>
          </p:cNvCxnSpPr>
          <p:nvPr/>
        </p:nvCxnSpPr>
        <p:spPr>
          <a:xfrm>
            <a:off x="8990586" y="4724244"/>
            <a:ext cx="14151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1851B105-DD6D-C202-E29A-97964D63566D}"/>
              </a:ext>
            </a:extLst>
          </p:cNvPr>
          <p:cNvCxnSpPr>
            <a:cxnSpLocks/>
          </p:cNvCxnSpPr>
          <p:nvPr/>
        </p:nvCxnSpPr>
        <p:spPr>
          <a:xfrm>
            <a:off x="5420150" y="4724244"/>
            <a:ext cx="14151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B1560D92-4DA9-5C01-6D48-14EFA11A78A5}"/>
              </a:ext>
            </a:extLst>
          </p:cNvPr>
          <p:cNvCxnSpPr>
            <a:cxnSpLocks/>
          </p:cNvCxnSpPr>
          <p:nvPr/>
        </p:nvCxnSpPr>
        <p:spPr>
          <a:xfrm>
            <a:off x="1792392" y="4723222"/>
            <a:ext cx="14151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510477"/>
      </p:ext>
    </p:extLst>
  </p:cSld>
  <p:clrMapOvr>
    <a:masterClrMapping/>
  </p:clrMapOvr>
  <p:hf hdr="0" ftr="0" dt="0"/>
  <p:extLst>
    <p:ext uri="{DCECCB84-F9BA-43D5-87BE-67443E8EF086}">
      <p15:sldGuideLst xmlns:p15="http://schemas.microsoft.com/office/powerpoint/2012/main">
        <p15:guide id="1" orient="horz" pos="2818" userDrawn="1">
          <p15:clr>
            <a:srgbClr val="FBAE40"/>
          </p15:clr>
        </p15:guide>
        <p15:guide id="2" pos="6108" userDrawn="1">
          <p15:clr>
            <a:srgbClr val="FBAE40"/>
          </p15:clr>
        </p15:guide>
        <p15:guide id="3" orient="horz" pos="28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Vuota">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6EB8692A-A0E0-D684-292B-BA3BCA305B5A}"/>
              </a:ext>
            </a:extLst>
          </p:cNvPr>
          <p:cNvGrpSpPr/>
          <p:nvPr userDrawn="1"/>
        </p:nvGrpSpPr>
        <p:grpSpPr>
          <a:xfrm>
            <a:off x="128950" y="6335009"/>
            <a:ext cx="11259281" cy="393607"/>
            <a:chOff x="183419" y="6299498"/>
            <a:chExt cx="11259281" cy="393607"/>
          </a:xfrm>
        </p:grpSpPr>
        <p:cxnSp>
          <p:nvCxnSpPr>
            <p:cNvPr id="9" name="Connettore diritto 8">
              <a:extLst>
                <a:ext uri="{FF2B5EF4-FFF2-40B4-BE49-F238E27FC236}">
                  <a16:creationId xmlns:a16="http://schemas.microsoft.com/office/drawing/2014/main" id="{85B9D52C-D931-53F1-30A9-980C985F5A6B}"/>
                </a:ext>
              </a:extLst>
            </p:cNvPr>
            <p:cNvCxnSpPr>
              <a:cxnSpLocks/>
            </p:cNvCxnSpPr>
            <p:nvPr/>
          </p:nvCxnSpPr>
          <p:spPr>
            <a:xfrm flipH="1">
              <a:off x="2085975" y="6486752"/>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pic>
          <p:nvPicPr>
            <p:cNvPr id="11" name="Immagine 10" descr="Immagine che contiene testo&#10;&#10;Descrizione generata automaticamente">
              <a:extLst>
                <a:ext uri="{FF2B5EF4-FFF2-40B4-BE49-F238E27FC236}">
                  <a16:creationId xmlns:a16="http://schemas.microsoft.com/office/drawing/2014/main" id="{E1066960-1BFC-B35C-CAE3-B54EB26DD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19" y="6299498"/>
              <a:ext cx="1805037" cy="393607"/>
            </a:xfrm>
            <a:prstGeom prst="rect">
              <a:avLst/>
            </a:prstGeom>
          </p:spPr>
        </p:pic>
      </p:grpSp>
      <p:sp>
        <p:nvSpPr>
          <p:cNvPr id="6" name="Rectangle: Rounded Corners 515">
            <a:extLst>
              <a:ext uri="{FF2B5EF4-FFF2-40B4-BE49-F238E27FC236}">
                <a16:creationId xmlns:a16="http://schemas.microsoft.com/office/drawing/2014/main" id="{F915FF56-6745-1AA8-346A-54042C3A5EF4}"/>
              </a:ext>
            </a:extLst>
          </p:cNvPr>
          <p:cNvSpPr/>
          <p:nvPr userDrawn="1"/>
        </p:nvSpPr>
        <p:spPr>
          <a:xfrm>
            <a:off x="-219075" y="397557"/>
            <a:ext cx="2968097" cy="398704"/>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Segnaposto immagine 4">
            <a:extLst>
              <a:ext uri="{FF2B5EF4-FFF2-40B4-BE49-F238E27FC236}">
                <a16:creationId xmlns:a16="http://schemas.microsoft.com/office/drawing/2014/main" id="{8C90AD3A-0CA2-C5D1-88BB-367CABD81570}"/>
              </a:ext>
            </a:extLst>
          </p:cNvPr>
          <p:cNvPicPr>
            <a:picLocks noChangeAspect="1"/>
          </p:cNvPicPr>
          <p:nvPr userDrawn="1"/>
        </p:nvPicPr>
        <p:blipFill>
          <a:blip r:embed="rId4">
            <a:extLst>
              <a:ext uri="{28A0092B-C50C-407E-A947-70E740481C1C}">
                <a14:useLocalDpi xmlns:a14="http://schemas.microsoft.com/office/drawing/2010/main" val="0"/>
              </a:ext>
            </a:extLst>
          </a:blip>
          <a:srcRect t="16426" b="16426"/>
          <a:stretch/>
        </p:blipFill>
        <p:spPr>
          <a:xfrm>
            <a:off x="0" y="1059670"/>
            <a:ext cx="12192000" cy="5105571"/>
          </a:xfrm>
          <a:prstGeom prst="rect">
            <a:avLst/>
          </a:prstGeom>
          <a:solidFill>
            <a:schemeClr val="bg1">
              <a:lumMod val="95000"/>
            </a:schemeClr>
          </a:solidFill>
        </p:spPr>
      </p:pic>
    </p:spTree>
    <p:extLst>
      <p:ext uri="{BB962C8B-B14F-4D97-AF65-F5344CB8AC3E}">
        <p14:creationId xmlns:p14="http://schemas.microsoft.com/office/powerpoint/2010/main" val="233658966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8F7DC8-14E5-28C2-2389-FEF0EDC2DD5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69640E8-D450-8BC0-3463-B70F30648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1E798F-C39E-8AC6-88B4-00ABFC09CA1E}"/>
              </a:ext>
            </a:extLst>
          </p:cNvPr>
          <p:cNvSpPr>
            <a:spLocks noGrp="1"/>
          </p:cNvSpPr>
          <p:nvPr>
            <p:ph type="dt" sz="half" idx="10"/>
          </p:nvPr>
        </p:nvSpPr>
        <p:spPr/>
        <p:txBody>
          <a:bodyPr/>
          <a:lstStyle/>
          <a:p>
            <a:fld id="{428047E7-BF59-4E6C-A6B6-CA67BE1E8852}" type="datetime1">
              <a:rPr lang="it-IT" smtClean="0"/>
              <a:t>19/10/2023</a:t>
            </a:fld>
            <a:endParaRPr lang="it-IT"/>
          </a:p>
        </p:txBody>
      </p:sp>
      <p:sp>
        <p:nvSpPr>
          <p:cNvPr id="5" name="Segnaposto piè di pagina 4">
            <a:extLst>
              <a:ext uri="{FF2B5EF4-FFF2-40B4-BE49-F238E27FC236}">
                <a16:creationId xmlns:a16="http://schemas.microsoft.com/office/drawing/2014/main" id="{71615441-6F4E-A5BE-1817-5D1184D09F5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7948FE-AA64-0966-9F27-49B43AEBF9E8}"/>
              </a:ext>
            </a:extLst>
          </p:cNvPr>
          <p:cNvSpPr>
            <a:spLocks noGrp="1"/>
          </p:cNvSpPr>
          <p:nvPr>
            <p:ph type="sldNum" sz="quarter" idx="12"/>
          </p:nvPr>
        </p:nvSpPr>
        <p:spPr/>
        <p:txBody>
          <a:bodyPr/>
          <a:lstStyle/>
          <a:p>
            <a:fld id="{C447D8DF-ED2B-44E7-B218-9168CDECD98C}" type="slidenum">
              <a:rPr lang="it-IT" smtClean="0"/>
              <a:t>‹#›</a:t>
            </a:fld>
            <a:endParaRPr lang="it-IT"/>
          </a:p>
        </p:txBody>
      </p:sp>
    </p:spTree>
    <p:extLst>
      <p:ext uri="{BB962C8B-B14F-4D97-AF65-F5344CB8AC3E}">
        <p14:creationId xmlns:p14="http://schemas.microsoft.com/office/powerpoint/2010/main" val="959870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5F03AE3-377F-8FF5-1446-95F1E7058C27}"/>
              </a:ext>
            </a:extLst>
          </p:cNvPr>
          <p:cNvSpPr/>
          <p:nvPr userDrawn="1"/>
        </p:nvSpPr>
        <p:spPr>
          <a:xfrm>
            <a:off x="-3807" y="0"/>
            <a:ext cx="12192000" cy="6858000"/>
          </a:xfrm>
          <a:prstGeom prst="rect">
            <a:avLst/>
          </a:prstGeom>
          <a:gradFill flip="none" rotWithShape="1">
            <a:gsLst>
              <a:gs pos="0">
                <a:schemeClr val="accent5"/>
              </a:gs>
              <a:gs pos="100000">
                <a:schemeClr val="tx2"/>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ound Same Side Corner Rectangle 8">
            <a:extLst>
              <a:ext uri="{FF2B5EF4-FFF2-40B4-BE49-F238E27FC236}">
                <a16:creationId xmlns:a16="http://schemas.microsoft.com/office/drawing/2014/main" id="{6B9DC9CD-8F03-EABC-84E0-F02E436E2221}"/>
              </a:ext>
            </a:extLst>
          </p:cNvPr>
          <p:cNvSpPr/>
          <p:nvPr userDrawn="1"/>
        </p:nvSpPr>
        <p:spPr>
          <a:xfrm rot="10800000">
            <a:off x="5303466" y="-1"/>
            <a:ext cx="1497384" cy="1483505"/>
          </a:xfrm>
          <a:prstGeom prst="round2SameRect">
            <a:avLst>
              <a:gd name="adj1" fmla="val 50000"/>
              <a:gd name="adj2" fmla="val 0"/>
            </a:avLst>
          </a:prstGeom>
          <a:gradFill>
            <a:gsLst>
              <a:gs pos="0">
                <a:srgbClr val="135A9B"/>
              </a:gs>
              <a:gs pos="100000">
                <a:srgbClr val="5B9BD5"/>
              </a:gs>
            </a:gsLst>
            <a:lin ang="14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Lato"/>
              <a:ea typeface="+mn-ea"/>
              <a:cs typeface="+mn-cs"/>
            </a:endParaRPr>
          </a:p>
        </p:txBody>
      </p:sp>
      <p:sp>
        <p:nvSpPr>
          <p:cNvPr id="9" name="TextBox 3">
            <a:extLst>
              <a:ext uri="{FF2B5EF4-FFF2-40B4-BE49-F238E27FC236}">
                <a16:creationId xmlns:a16="http://schemas.microsoft.com/office/drawing/2014/main" id="{6C267904-2E0C-7E20-64FB-81EC48F84228}"/>
              </a:ext>
            </a:extLst>
          </p:cNvPr>
          <p:cNvSpPr txBox="1"/>
          <p:nvPr userDrawn="1"/>
        </p:nvSpPr>
        <p:spPr>
          <a:xfrm>
            <a:off x="3515012" y="3214545"/>
            <a:ext cx="5161976" cy="861774"/>
          </a:xfrm>
          <a:prstGeom prst="rect">
            <a:avLst/>
          </a:prstGeom>
          <a:noFill/>
        </p:spPr>
        <p:txBody>
          <a:bodyPr wrap="square" lIns="91440" tIns="45720" rIns="91440" bIns="45720" rtlCol="0" anchor="t">
            <a:spAutoFit/>
          </a:bodyPr>
          <a:lstStyle/>
          <a:p>
            <a:pPr algn="ctr"/>
            <a:r>
              <a:rPr lang="en-GB" sz="2500">
                <a:solidFill>
                  <a:schemeClr val="bg1">
                    <a:lumMod val="95000"/>
                  </a:schemeClr>
                </a:solidFill>
                <a:latin typeface="Titillium Web SemiBold"/>
                <a:cs typeface="Times New Roman"/>
              </a:rPr>
              <a:t>Società Infrastrutture </a:t>
            </a:r>
            <a:endParaRPr lang="en-GB" sz="2500">
              <a:solidFill>
                <a:schemeClr val="bg1">
                  <a:lumMod val="95000"/>
                </a:schemeClr>
              </a:solidFill>
              <a:latin typeface="Titillium Web SemiBold" panose="00000700000000000000" pitchFamily="2" charset="0"/>
              <a:cs typeface="Times New Roman" panose="02020603050405020304" pitchFamily="18" charset="0"/>
            </a:endParaRPr>
          </a:p>
          <a:p>
            <a:pPr algn="ctr"/>
            <a:r>
              <a:rPr lang="en-GB" sz="2500">
                <a:solidFill>
                  <a:schemeClr val="bg1">
                    <a:lumMod val="95000"/>
                  </a:schemeClr>
                </a:solidFill>
                <a:latin typeface="Titillium Web SemiBold"/>
                <a:cs typeface="Times New Roman"/>
              </a:rPr>
              <a:t>Milano Cortina 2020-2026 S.p.A</a:t>
            </a:r>
          </a:p>
        </p:txBody>
      </p:sp>
      <p:grpSp>
        <p:nvGrpSpPr>
          <p:cNvPr id="13" name="Group 10">
            <a:extLst>
              <a:ext uri="{FF2B5EF4-FFF2-40B4-BE49-F238E27FC236}">
                <a16:creationId xmlns:a16="http://schemas.microsoft.com/office/drawing/2014/main" id="{CCE5923E-2517-7689-B5C3-5971ED9CDB53}"/>
              </a:ext>
            </a:extLst>
          </p:cNvPr>
          <p:cNvGrpSpPr/>
          <p:nvPr userDrawn="1"/>
        </p:nvGrpSpPr>
        <p:grpSpPr>
          <a:xfrm>
            <a:off x="-1458013" y="-596032"/>
            <a:ext cx="15412825" cy="16074031"/>
            <a:chOff x="0" y="-77012"/>
            <a:chExt cx="15412825" cy="16074031"/>
          </a:xfrm>
        </p:grpSpPr>
        <p:grpSp>
          <p:nvGrpSpPr>
            <p:cNvPr id="14" name="Group 84">
              <a:extLst>
                <a:ext uri="{FF2B5EF4-FFF2-40B4-BE49-F238E27FC236}">
                  <a16:creationId xmlns:a16="http://schemas.microsoft.com/office/drawing/2014/main" id="{FAF6B64B-8864-73CD-FA7A-4C92FE96367C}"/>
                </a:ext>
              </a:extLst>
            </p:cNvPr>
            <p:cNvGrpSpPr>
              <a:grpSpLocks noChangeAspect="1"/>
            </p:cNvGrpSpPr>
            <p:nvPr/>
          </p:nvGrpSpPr>
          <p:grpSpPr bwMode="auto">
            <a:xfrm>
              <a:off x="0" y="5280998"/>
              <a:ext cx="12148525" cy="10716021"/>
              <a:chOff x="3286" y="1675"/>
              <a:chExt cx="1094" cy="965"/>
            </a:xfrm>
            <a:solidFill>
              <a:schemeClr val="bg1">
                <a:alpha val="3000"/>
              </a:schemeClr>
            </a:solidFill>
          </p:grpSpPr>
          <p:sp>
            <p:nvSpPr>
              <p:cNvPr id="17" name="Freeform 85">
                <a:extLst>
                  <a:ext uri="{FF2B5EF4-FFF2-40B4-BE49-F238E27FC236}">
                    <a16:creationId xmlns:a16="http://schemas.microsoft.com/office/drawing/2014/main" id="{83E1F7CF-5E18-52E0-F67E-16C9E2BCB7D3}"/>
                  </a:ext>
                </a:extLst>
              </p:cNvPr>
              <p:cNvSpPr>
                <a:spLocks noEditPoints="1"/>
              </p:cNvSpPr>
              <p:nvPr/>
            </p:nvSpPr>
            <p:spPr bwMode="auto">
              <a:xfrm>
                <a:off x="3384" y="1685"/>
                <a:ext cx="910" cy="838"/>
              </a:xfrm>
              <a:custGeom>
                <a:avLst/>
                <a:gdLst>
                  <a:gd name="T0" fmla="*/ 233 w 383"/>
                  <a:gd name="T1" fmla="*/ 49 h 352"/>
                  <a:gd name="T2" fmla="*/ 212 w 383"/>
                  <a:gd name="T3" fmla="*/ 51 h 352"/>
                  <a:gd name="T4" fmla="*/ 151 w 383"/>
                  <a:gd name="T5" fmla="*/ 70 h 352"/>
                  <a:gd name="T6" fmla="*/ 187 w 383"/>
                  <a:gd name="T7" fmla="*/ 66 h 352"/>
                  <a:gd name="T8" fmla="*/ 189 w 383"/>
                  <a:gd name="T9" fmla="*/ 66 h 352"/>
                  <a:gd name="T10" fmla="*/ 198 w 383"/>
                  <a:gd name="T11" fmla="*/ 67 h 352"/>
                  <a:gd name="T12" fmla="*/ 225 w 383"/>
                  <a:gd name="T13" fmla="*/ 74 h 352"/>
                  <a:gd name="T14" fmla="*/ 270 w 383"/>
                  <a:gd name="T15" fmla="*/ 102 h 352"/>
                  <a:gd name="T16" fmla="*/ 319 w 383"/>
                  <a:gd name="T17" fmla="*/ 164 h 352"/>
                  <a:gd name="T18" fmla="*/ 328 w 383"/>
                  <a:gd name="T19" fmla="*/ 202 h 352"/>
                  <a:gd name="T20" fmla="*/ 328 w 383"/>
                  <a:gd name="T21" fmla="*/ 201 h 352"/>
                  <a:gd name="T22" fmla="*/ 303 w 383"/>
                  <a:gd name="T23" fmla="*/ 278 h 352"/>
                  <a:gd name="T24" fmla="*/ 245 w 383"/>
                  <a:gd name="T25" fmla="*/ 333 h 352"/>
                  <a:gd name="T26" fmla="*/ 192 w 383"/>
                  <a:gd name="T27" fmla="*/ 350 h 352"/>
                  <a:gd name="T28" fmla="*/ 199 w 383"/>
                  <a:gd name="T29" fmla="*/ 351 h 352"/>
                  <a:gd name="T30" fmla="*/ 199 w 383"/>
                  <a:gd name="T31" fmla="*/ 351 h 352"/>
                  <a:gd name="T32" fmla="*/ 215 w 383"/>
                  <a:gd name="T33" fmla="*/ 352 h 352"/>
                  <a:gd name="T34" fmla="*/ 253 w 383"/>
                  <a:gd name="T35" fmla="*/ 347 h 352"/>
                  <a:gd name="T36" fmla="*/ 306 w 383"/>
                  <a:gd name="T37" fmla="*/ 322 h 352"/>
                  <a:gd name="T38" fmla="*/ 371 w 383"/>
                  <a:gd name="T39" fmla="*/ 241 h 352"/>
                  <a:gd name="T40" fmla="*/ 382 w 383"/>
                  <a:gd name="T41" fmla="*/ 183 h 352"/>
                  <a:gd name="T42" fmla="*/ 382 w 383"/>
                  <a:gd name="T43" fmla="*/ 183 h 352"/>
                  <a:gd name="T44" fmla="*/ 382 w 383"/>
                  <a:gd name="T45" fmla="*/ 183 h 352"/>
                  <a:gd name="T46" fmla="*/ 382 w 383"/>
                  <a:gd name="T47" fmla="*/ 183 h 352"/>
                  <a:gd name="T48" fmla="*/ 382 w 383"/>
                  <a:gd name="T49" fmla="*/ 183 h 352"/>
                  <a:gd name="T50" fmla="*/ 332 w 383"/>
                  <a:gd name="T51" fmla="*/ 82 h 352"/>
                  <a:gd name="T52" fmla="*/ 233 w 383"/>
                  <a:gd name="T53" fmla="*/ 49 h 352"/>
                  <a:gd name="T54" fmla="*/ 382 w 383"/>
                  <a:gd name="T55" fmla="*/ 180 h 352"/>
                  <a:gd name="T56" fmla="*/ 382 w 383"/>
                  <a:gd name="T57" fmla="*/ 183 h 352"/>
                  <a:gd name="T58" fmla="*/ 382 w 383"/>
                  <a:gd name="T59" fmla="*/ 183 h 352"/>
                  <a:gd name="T60" fmla="*/ 382 w 383"/>
                  <a:gd name="T61" fmla="*/ 183 h 352"/>
                  <a:gd name="T62" fmla="*/ 382 w 383"/>
                  <a:gd name="T63" fmla="*/ 184 h 352"/>
                  <a:gd name="T64" fmla="*/ 382 w 383"/>
                  <a:gd name="T65" fmla="*/ 182 h 352"/>
                  <a:gd name="T66" fmla="*/ 382 w 383"/>
                  <a:gd name="T67" fmla="*/ 180 h 352"/>
                  <a:gd name="T68" fmla="*/ 207 w 383"/>
                  <a:gd name="T69" fmla="*/ 0 h 352"/>
                  <a:gd name="T70" fmla="*/ 200 w 383"/>
                  <a:gd name="T71" fmla="*/ 0 h 352"/>
                  <a:gd name="T72" fmla="*/ 200 w 383"/>
                  <a:gd name="T73" fmla="*/ 0 h 352"/>
                  <a:gd name="T74" fmla="*/ 200 w 383"/>
                  <a:gd name="T75" fmla="*/ 0 h 352"/>
                  <a:gd name="T76" fmla="*/ 199 w 383"/>
                  <a:gd name="T77" fmla="*/ 0 h 352"/>
                  <a:gd name="T78" fmla="*/ 30 w 383"/>
                  <a:gd name="T79" fmla="*/ 80 h 352"/>
                  <a:gd name="T80" fmla="*/ 0 w 383"/>
                  <a:gd name="T81" fmla="*/ 115 h 352"/>
                  <a:gd name="T82" fmla="*/ 59 w 383"/>
                  <a:gd name="T83" fmla="*/ 60 h 352"/>
                  <a:gd name="T84" fmla="*/ 143 w 383"/>
                  <a:gd name="T85" fmla="*/ 14 h 352"/>
                  <a:gd name="T86" fmla="*/ 207 w 383"/>
                  <a:gd name="T8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3" h="352">
                    <a:moveTo>
                      <a:pt x="233" y="49"/>
                    </a:moveTo>
                    <a:cubicBezTo>
                      <a:pt x="226" y="49"/>
                      <a:pt x="219" y="50"/>
                      <a:pt x="212" y="51"/>
                    </a:cubicBezTo>
                    <a:cubicBezTo>
                      <a:pt x="191" y="53"/>
                      <a:pt x="170" y="60"/>
                      <a:pt x="151" y="70"/>
                    </a:cubicBezTo>
                    <a:cubicBezTo>
                      <a:pt x="163" y="67"/>
                      <a:pt x="175" y="66"/>
                      <a:pt x="187" y="66"/>
                    </a:cubicBezTo>
                    <a:cubicBezTo>
                      <a:pt x="185" y="66"/>
                      <a:pt x="188" y="66"/>
                      <a:pt x="189" y="66"/>
                    </a:cubicBezTo>
                    <a:cubicBezTo>
                      <a:pt x="192" y="66"/>
                      <a:pt x="195" y="67"/>
                      <a:pt x="198" y="67"/>
                    </a:cubicBezTo>
                    <a:cubicBezTo>
                      <a:pt x="207" y="68"/>
                      <a:pt x="216" y="71"/>
                      <a:pt x="225" y="74"/>
                    </a:cubicBezTo>
                    <a:cubicBezTo>
                      <a:pt x="242" y="81"/>
                      <a:pt x="257" y="91"/>
                      <a:pt x="270" y="102"/>
                    </a:cubicBezTo>
                    <a:cubicBezTo>
                      <a:pt x="291" y="119"/>
                      <a:pt x="309" y="139"/>
                      <a:pt x="319" y="164"/>
                    </a:cubicBezTo>
                    <a:cubicBezTo>
                      <a:pt x="325" y="176"/>
                      <a:pt x="327" y="189"/>
                      <a:pt x="328" y="202"/>
                    </a:cubicBezTo>
                    <a:cubicBezTo>
                      <a:pt x="328" y="201"/>
                      <a:pt x="328" y="201"/>
                      <a:pt x="328" y="201"/>
                    </a:cubicBezTo>
                    <a:cubicBezTo>
                      <a:pt x="328" y="229"/>
                      <a:pt x="318" y="255"/>
                      <a:pt x="303" y="278"/>
                    </a:cubicBezTo>
                    <a:cubicBezTo>
                      <a:pt x="287" y="300"/>
                      <a:pt x="268" y="319"/>
                      <a:pt x="245" y="333"/>
                    </a:cubicBezTo>
                    <a:cubicBezTo>
                      <a:pt x="229" y="342"/>
                      <a:pt x="211" y="348"/>
                      <a:pt x="192" y="350"/>
                    </a:cubicBezTo>
                    <a:cubicBezTo>
                      <a:pt x="194" y="351"/>
                      <a:pt x="197" y="351"/>
                      <a:pt x="199" y="351"/>
                    </a:cubicBezTo>
                    <a:cubicBezTo>
                      <a:pt x="199" y="351"/>
                      <a:pt x="199" y="351"/>
                      <a:pt x="199" y="351"/>
                    </a:cubicBezTo>
                    <a:cubicBezTo>
                      <a:pt x="204" y="352"/>
                      <a:pt x="210" y="352"/>
                      <a:pt x="215" y="352"/>
                    </a:cubicBezTo>
                    <a:cubicBezTo>
                      <a:pt x="227" y="352"/>
                      <a:pt x="240" y="351"/>
                      <a:pt x="253" y="347"/>
                    </a:cubicBezTo>
                    <a:cubicBezTo>
                      <a:pt x="272" y="342"/>
                      <a:pt x="290" y="333"/>
                      <a:pt x="306" y="322"/>
                    </a:cubicBezTo>
                    <a:cubicBezTo>
                      <a:pt x="335" y="302"/>
                      <a:pt x="358" y="273"/>
                      <a:pt x="371" y="241"/>
                    </a:cubicBezTo>
                    <a:cubicBezTo>
                      <a:pt x="378" y="223"/>
                      <a:pt x="383" y="202"/>
                      <a:pt x="382" y="183"/>
                    </a:cubicBezTo>
                    <a:cubicBezTo>
                      <a:pt x="382" y="183"/>
                      <a:pt x="382" y="183"/>
                      <a:pt x="382" y="183"/>
                    </a:cubicBezTo>
                    <a:cubicBezTo>
                      <a:pt x="382" y="183"/>
                      <a:pt x="382" y="183"/>
                      <a:pt x="382" y="183"/>
                    </a:cubicBezTo>
                    <a:cubicBezTo>
                      <a:pt x="382" y="183"/>
                      <a:pt x="382" y="183"/>
                      <a:pt x="382" y="183"/>
                    </a:cubicBezTo>
                    <a:cubicBezTo>
                      <a:pt x="382" y="183"/>
                      <a:pt x="382" y="183"/>
                      <a:pt x="382" y="183"/>
                    </a:cubicBezTo>
                    <a:cubicBezTo>
                      <a:pt x="383" y="143"/>
                      <a:pt x="362" y="106"/>
                      <a:pt x="332" y="82"/>
                    </a:cubicBezTo>
                    <a:cubicBezTo>
                      <a:pt x="304" y="60"/>
                      <a:pt x="268" y="49"/>
                      <a:pt x="233" y="49"/>
                    </a:cubicBezTo>
                    <a:moveTo>
                      <a:pt x="382" y="180"/>
                    </a:moveTo>
                    <a:cubicBezTo>
                      <a:pt x="382" y="180"/>
                      <a:pt x="382" y="181"/>
                      <a:pt x="382" y="183"/>
                    </a:cubicBezTo>
                    <a:cubicBezTo>
                      <a:pt x="382" y="183"/>
                      <a:pt x="382" y="183"/>
                      <a:pt x="382" y="183"/>
                    </a:cubicBezTo>
                    <a:cubicBezTo>
                      <a:pt x="382" y="183"/>
                      <a:pt x="382" y="183"/>
                      <a:pt x="382" y="183"/>
                    </a:cubicBezTo>
                    <a:cubicBezTo>
                      <a:pt x="382" y="183"/>
                      <a:pt x="382" y="184"/>
                      <a:pt x="382" y="184"/>
                    </a:cubicBezTo>
                    <a:cubicBezTo>
                      <a:pt x="382" y="184"/>
                      <a:pt x="382" y="183"/>
                      <a:pt x="382" y="182"/>
                    </a:cubicBezTo>
                    <a:cubicBezTo>
                      <a:pt x="382" y="181"/>
                      <a:pt x="382" y="180"/>
                      <a:pt x="382" y="180"/>
                    </a:cubicBezTo>
                    <a:moveTo>
                      <a:pt x="207" y="0"/>
                    </a:moveTo>
                    <a:cubicBezTo>
                      <a:pt x="204" y="0"/>
                      <a:pt x="202" y="0"/>
                      <a:pt x="200" y="0"/>
                    </a:cubicBezTo>
                    <a:cubicBezTo>
                      <a:pt x="200" y="0"/>
                      <a:pt x="200" y="0"/>
                      <a:pt x="200" y="0"/>
                    </a:cubicBezTo>
                    <a:cubicBezTo>
                      <a:pt x="200" y="0"/>
                      <a:pt x="200" y="0"/>
                      <a:pt x="200" y="0"/>
                    </a:cubicBezTo>
                    <a:cubicBezTo>
                      <a:pt x="200" y="0"/>
                      <a:pt x="199" y="0"/>
                      <a:pt x="199" y="0"/>
                    </a:cubicBezTo>
                    <a:cubicBezTo>
                      <a:pt x="136" y="6"/>
                      <a:pt x="75" y="36"/>
                      <a:pt x="30" y="80"/>
                    </a:cubicBezTo>
                    <a:cubicBezTo>
                      <a:pt x="19" y="91"/>
                      <a:pt x="9" y="102"/>
                      <a:pt x="0" y="115"/>
                    </a:cubicBezTo>
                    <a:cubicBezTo>
                      <a:pt x="17" y="94"/>
                      <a:pt x="37" y="76"/>
                      <a:pt x="59" y="60"/>
                    </a:cubicBezTo>
                    <a:cubicBezTo>
                      <a:pt x="85" y="41"/>
                      <a:pt x="113" y="24"/>
                      <a:pt x="143" y="14"/>
                    </a:cubicBezTo>
                    <a:cubicBezTo>
                      <a:pt x="164" y="6"/>
                      <a:pt x="185" y="1"/>
                      <a:pt x="2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6">
                <a:extLst>
                  <a:ext uri="{FF2B5EF4-FFF2-40B4-BE49-F238E27FC236}">
                    <a16:creationId xmlns:a16="http://schemas.microsoft.com/office/drawing/2014/main" id="{AB827B80-B8A7-BF04-ADBB-D3164AB92F05}"/>
                  </a:ext>
                </a:extLst>
              </p:cNvPr>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close/>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7">
                <a:extLst>
                  <a:ext uri="{FF2B5EF4-FFF2-40B4-BE49-F238E27FC236}">
                    <a16:creationId xmlns:a16="http://schemas.microsoft.com/office/drawing/2014/main" id="{7A955EF1-C74D-3D7D-2458-402244083871}"/>
                  </a:ext>
                </a:extLst>
              </p:cNvPr>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moveTo>
                      <a:pt x="0" y="0"/>
                    </a:move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8">
                <a:extLst>
                  <a:ext uri="{FF2B5EF4-FFF2-40B4-BE49-F238E27FC236}">
                    <a16:creationId xmlns:a16="http://schemas.microsoft.com/office/drawing/2014/main" id="{92D13E4A-159E-FB1D-BD6D-C1257B29B69B}"/>
                  </a:ext>
                </a:extLst>
              </p:cNvPr>
              <p:cNvSpPr>
                <a:spLocks noEditPoints="1"/>
              </p:cNvSpPr>
              <p:nvPr/>
            </p:nvSpPr>
            <p:spPr bwMode="auto">
              <a:xfrm>
                <a:off x="3286" y="1675"/>
                <a:ext cx="1094" cy="965"/>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Freeform 88">
              <a:extLst>
                <a:ext uri="{FF2B5EF4-FFF2-40B4-BE49-F238E27FC236}">
                  <a16:creationId xmlns:a16="http://schemas.microsoft.com/office/drawing/2014/main" id="{789EEFB8-79A1-76B3-A775-353042E3C11C}"/>
                </a:ext>
              </a:extLst>
            </p:cNvPr>
            <p:cNvSpPr>
              <a:spLocks noEditPoints="1"/>
            </p:cNvSpPr>
            <p:nvPr/>
          </p:nvSpPr>
          <p:spPr bwMode="auto">
            <a:xfrm>
              <a:off x="1646032" y="2688184"/>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8">
              <a:extLst>
                <a:ext uri="{FF2B5EF4-FFF2-40B4-BE49-F238E27FC236}">
                  <a16:creationId xmlns:a16="http://schemas.microsoft.com/office/drawing/2014/main" id="{EF5E5948-04FC-0598-2340-8A7978B77A97}"/>
                </a:ext>
              </a:extLst>
            </p:cNvPr>
            <p:cNvSpPr>
              <a:spLocks noEditPoints="1"/>
            </p:cNvSpPr>
            <p:nvPr/>
          </p:nvSpPr>
          <p:spPr bwMode="auto">
            <a:xfrm>
              <a:off x="3264300" y="-77012"/>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6000"/>
              </a:schemeClr>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21" name="Connettore diritto 20">
            <a:extLst>
              <a:ext uri="{FF2B5EF4-FFF2-40B4-BE49-F238E27FC236}">
                <a16:creationId xmlns:a16="http://schemas.microsoft.com/office/drawing/2014/main" id="{18A7D7C1-D9B9-A744-CA9D-97E083E0C80B}"/>
              </a:ext>
            </a:extLst>
          </p:cNvPr>
          <p:cNvCxnSpPr/>
          <p:nvPr userDrawn="1"/>
        </p:nvCxnSpPr>
        <p:spPr>
          <a:xfrm>
            <a:off x="921405" y="6522263"/>
            <a:ext cx="1067435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18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10" name="TextBox 9"/>
          <p:cNvSpPr txBox="1"/>
          <p:nvPr userDrawn="1"/>
        </p:nvSpPr>
        <p:spPr>
          <a:xfrm>
            <a:off x="11078367" y="6333012"/>
            <a:ext cx="269875" cy="169277"/>
          </a:xfrm>
          <a:prstGeom prst="rect">
            <a:avLst/>
          </a:prstGeom>
          <a:noFill/>
        </p:spPr>
        <p:txBody>
          <a:bodyPr wrap="square" lIns="0" tIns="0" rIns="0" bIns="0" rtlCol="0">
            <a:spAutoFit/>
          </a:bodyPr>
          <a:lstStyle/>
          <a:p>
            <a:pPr algn="ctr"/>
            <a:fld id="{BD8018E6-5008-4D09-8834-2943DEA75A3D}" type="slidenum">
              <a:rPr lang="en-US" sz="1100" b="1"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Rounded Corners 515">
            <a:extLst>
              <a:ext uri="{FF2B5EF4-FFF2-40B4-BE49-F238E27FC236}">
                <a16:creationId xmlns:a16="http://schemas.microsoft.com/office/drawing/2014/main" id="{EC35EE1B-315B-6D97-A78D-93F9C4CA7B91}"/>
              </a:ext>
            </a:extLst>
          </p:cNvPr>
          <p:cNvSpPr/>
          <p:nvPr userDrawn="1"/>
        </p:nvSpPr>
        <p:spPr>
          <a:xfrm>
            <a:off x="-219075" y="355711"/>
            <a:ext cx="4102306" cy="398704"/>
          </a:xfrm>
          <a:prstGeom prst="roundRect">
            <a:avLst>
              <a:gd name="adj" fmla="val 5000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16">
            <a:extLst>
              <a:ext uri="{FF2B5EF4-FFF2-40B4-BE49-F238E27FC236}">
                <a16:creationId xmlns:a16="http://schemas.microsoft.com/office/drawing/2014/main" id="{B7F15D1B-3AE6-1838-3506-9580207ACBD0}"/>
              </a:ext>
            </a:extLst>
          </p:cNvPr>
          <p:cNvSpPr txBox="1"/>
          <p:nvPr userDrawn="1"/>
        </p:nvSpPr>
        <p:spPr>
          <a:xfrm>
            <a:off x="6421711"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7" name="Connettore diritto 6">
            <a:extLst>
              <a:ext uri="{FF2B5EF4-FFF2-40B4-BE49-F238E27FC236}">
                <a16:creationId xmlns:a16="http://schemas.microsoft.com/office/drawing/2014/main" id="{5D80661A-0AC5-7AC9-7C4E-62D971942450}"/>
              </a:ext>
            </a:extLst>
          </p:cNvPr>
          <p:cNvCxnSpPr>
            <a:cxnSpLocks/>
          </p:cNvCxnSpPr>
          <p:nvPr userDrawn="1"/>
        </p:nvCxnSpPr>
        <p:spPr>
          <a:xfrm flipH="1">
            <a:off x="2085975" y="6444906"/>
            <a:ext cx="9356725" cy="30841"/>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8F86B8AD-FF3B-226B-A190-C802A7F92CB4}"/>
              </a:ext>
            </a:extLst>
          </p:cNvPr>
          <p:cNvSpPr/>
          <p:nvPr userDrawn="1"/>
        </p:nvSpPr>
        <p:spPr>
          <a:xfrm>
            <a:off x="11650223" y="6206256"/>
            <a:ext cx="477300" cy="4773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fld id="{12F374D6-28FB-4C91-A76D-62DBEABFA3D4}" type="slidenum">
              <a:rPr lang="it-IT" sz="900" smtClean="0"/>
              <a:t>‹#›</a:t>
            </a:fld>
            <a:endParaRPr lang="it-IT" sz="1100"/>
          </a:p>
        </p:txBody>
      </p:sp>
      <p:cxnSp>
        <p:nvCxnSpPr>
          <p:cNvPr id="12" name="Connettore diritto 11">
            <a:extLst>
              <a:ext uri="{FF2B5EF4-FFF2-40B4-BE49-F238E27FC236}">
                <a16:creationId xmlns:a16="http://schemas.microsoft.com/office/drawing/2014/main" id="{7B55CA92-0C67-7B8A-4695-F5192CDEA5C1}"/>
              </a:ext>
            </a:extLst>
          </p:cNvPr>
          <p:cNvCxnSpPr>
            <a:cxnSpLocks/>
          </p:cNvCxnSpPr>
          <p:nvPr userDrawn="1"/>
        </p:nvCxnSpPr>
        <p:spPr>
          <a:xfrm flipH="1">
            <a:off x="23445" y="6474494"/>
            <a:ext cx="380192" cy="1253"/>
          </a:xfrm>
          <a:prstGeom prst="line">
            <a:avLst/>
          </a:prstGeom>
          <a:ln w="19050">
            <a:solidFill>
              <a:srgbClr val="0067CE"/>
            </a:solidFill>
          </a:ln>
        </p:spPr>
        <p:style>
          <a:lnRef idx="1">
            <a:schemeClr val="accent1"/>
          </a:lnRef>
          <a:fillRef idx="0">
            <a:schemeClr val="accent1"/>
          </a:fillRef>
          <a:effectRef idx="0">
            <a:schemeClr val="accent1"/>
          </a:effectRef>
          <a:fontRef idx="minor">
            <a:schemeClr val="tx1"/>
          </a:fontRef>
        </p:style>
      </p:cxnSp>
      <p:sp>
        <p:nvSpPr>
          <p:cNvPr id="13" name="TextBox 516">
            <a:extLst>
              <a:ext uri="{FF2B5EF4-FFF2-40B4-BE49-F238E27FC236}">
                <a16:creationId xmlns:a16="http://schemas.microsoft.com/office/drawing/2014/main" id="{A78798B1-48EC-B900-76D1-E8C003C76902}"/>
              </a:ext>
            </a:extLst>
          </p:cNvPr>
          <p:cNvSpPr txBox="1"/>
          <p:nvPr userDrawn="1"/>
        </p:nvSpPr>
        <p:spPr>
          <a:xfrm>
            <a:off x="23444" y="455192"/>
            <a:ext cx="3711345" cy="271933"/>
          </a:xfrm>
          <a:prstGeom prst="rect">
            <a:avLst/>
          </a:prstGeom>
          <a:noFill/>
        </p:spPr>
        <p:txBody>
          <a:bodyPr vert="horz" wrap="square" lIns="91440" tIns="45720" rIns="91440" bIns="45720" rtlCol="0" anchor="t">
            <a:noAutofit/>
          </a:bodyPr>
          <a:lstStyle/>
          <a:p>
            <a:pPr algn="r" defTabSz="457200">
              <a:spcBef>
                <a:spcPct val="0"/>
              </a:spcBef>
            </a:pPr>
            <a:r>
              <a:rPr lang="en-US" sz="1400">
                <a:solidFill>
                  <a:schemeClr val="bg1"/>
                </a:solidFill>
                <a:latin typeface="Poppins" panose="00000500000000000000" pitchFamily="2" charset="0"/>
                <a:ea typeface="Open Sans" panose="020B0606030504020204" pitchFamily="34" charset="0"/>
                <a:cs typeface="Poppins" panose="00000500000000000000" pitchFamily="2" charset="0"/>
              </a:rPr>
              <a:t>CSC – CORTINA SLIDING CENTRE</a:t>
            </a:r>
          </a:p>
        </p:txBody>
      </p:sp>
      <p:sp>
        <p:nvSpPr>
          <p:cNvPr id="2" name="Ovale 1">
            <a:extLst>
              <a:ext uri="{FF2B5EF4-FFF2-40B4-BE49-F238E27FC236}">
                <a16:creationId xmlns:a16="http://schemas.microsoft.com/office/drawing/2014/main" id="{E3A5A5A6-8FAD-8E6B-6CDF-81ADD0A54719}"/>
              </a:ext>
            </a:extLst>
          </p:cNvPr>
          <p:cNvSpPr/>
          <p:nvPr userDrawn="1"/>
        </p:nvSpPr>
        <p:spPr>
          <a:xfrm>
            <a:off x="11742335" y="6298368"/>
            <a:ext cx="293076" cy="293076"/>
          </a:xfrm>
          <a:prstGeom prst="ellipse">
            <a:avLst/>
          </a:prstGeom>
          <a:noFill/>
          <a:ln>
            <a:solidFill>
              <a:srgbClr val="006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C63C36F1-DA6C-9DDD-389C-441BE3958CAC}"/>
              </a:ext>
            </a:extLst>
          </p:cNvPr>
          <p:cNvPicPr>
            <a:picLocks noChangeAspect="1"/>
          </p:cNvPicPr>
          <p:nvPr userDrawn="1"/>
        </p:nvPicPr>
        <p:blipFill>
          <a:blip r:embed="rId3"/>
          <a:stretch>
            <a:fillRect/>
          </a:stretch>
        </p:blipFill>
        <p:spPr>
          <a:xfrm>
            <a:off x="495749" y="6213494"/>
            <a:ext cx="2008563" cy="522000"/>
          </a:xfrm>
          <a:prstGeom prst="rect">
            <a:avLst/>
          </a:prstGeom>
        </p:spPr>
      </p:pic>
    </p:spTree>
    <p:extLst>
      <p:ext uri="{BB962C8B-B14F-4D97-AF65-F5344CB8AC3E}">
        <p14:creationId xmlns:p14="http://schemas.microsoft.com/office/powerpoint/2010/main" val="8569122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F1DD138-8BB2-B053-BD4B-E804E20963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01AFB37-538D-F6F0-C48E-DE4EF45DF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41BB1E-0D50-3666-ADA3-6ACA8B6D52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BF762-3464-4535-9AEA-1CFAF5C9DC3D}" type="datetime1">
              <a:rPr lang="it-IT" smtClean="0"/>
              <a:t>19/10/2023</a:t>
            </a:fld>
            <a:endParaRPr lang="it-IT"/>
          </a:p>
        </p:txBody>
      </p:sp>
      <p:sp>
        <p:nvSpPr>
          <p:cNvPr id="5" name="Segnaposto piè di pagina 4">
            <a:extLst>
              <a:ext uri="{FF2B5EF4-FFF2-40B4-BE49-F238E27FC236}">
                <a16:creationId xmlns:a16="http://schemas.microsoft.com/office/drawing/2014/main" id="{AF48D76F-A23F-3BB6-1E8F-F82CD8293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F8CD946-12CF-D4D4-3E93-29F7C20D0F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7D8DF-ED2B-44E7-B218-9168CDECD98C}" type="slidenum">
              <a:rPr lang="it-IT" smtClean="0"/>
              <a:t>‹#›</a:t>
            </a:fld>
            <a:endParaRPr lang="it-IT"/>
          </a:p>
        </p:txBody>
      </p:sp>
    </p:spTree>
    <p:extLst>
      <p:ext uri="{BB962C8B-B14F-4D97-AF65-F5344CB8AC3E}">
        <p14:creationId xmlns:p14="http://schemas.microsoft.com/office/powerpoint/2010/main" val="4250377467"/>
      </p:ext>
    </p:extLst>
  </p:cSld>
  <p:clrMap bg1="lt1" tx1="dk1" bg2="lt2" tx2="dk2" accent1="accent1" accent2="accent2" accent3="accent3" accent4="accent4" accent5="accent5" accent6="accent6" hlink="hlink" folHlink="folHlink"/>
  <p:sldLayoutIdLst>
    <p:sldLayoutId id="2147483660" r:id="rId1"/>
    <p:sldLayoutId id="2147483655" r:id="rId2"/>
    <p:sldLayoutId id="2147483668" r:id="rId3"/>
    <p:sldLayoutId id="2147483664" r:id="rId4"/>
    <p:sldLayoutId id="2147483665" r:id="rId5"/>
    <p:sldLayoutId id="2147483667" r:id="rId6"/>
    <p:sldLayoutId id="2147483649" r:id="rId7"/>
    <p:sldLayoutId id="2147483666" r:id="rId8"/>
    <p:sldLayoutId id="2147483661"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BF762-3464-4535-9AEA-1CFAF5C9DC3D}" type="datetime1">
              <a:rPr lang="it-IT" smtClean="0"/>
              <a:t>19/10/2023</a:t>
            </a:fld>
            <a:endParaRPr lang="it-IT"/>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7D8DF-ED2B-44E7-B218-9168CDECD98C}" type="slidenum">
              <a:rPr lang="it-IT" smtClean="0"/>
              <a:t>‹#›</a:t>
            </a:fld>
            <a:endParaRPr lang="it-IT"/>
          </a:p>
        </p:txBody>
      </p:sp>
    </p:spTree>
    <p:extLst>
      <p:ext uri="{BB962C8B-B14F-4D97-AF65-F5344CB8AC3E}">
        <p14:creationId xmlns:p14="http://schemas.microsoft.com/office/powerpoint/2010/main" val="15781791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6" r:id="rId3"/>
    <p:sldLayoutId id="2147483719" r:id="rId4"/>
    <p:sldLayoutId id="2147483724" r:id="rId5"/>
    <p:sldLayoutId id="2147483730" r:id="rId6"/>
    <p:sldLayoutId id="2147483731" r:id="rId7"/>
    <p:sldLayoutId id="2147483742" r:id="rId8"/>
    <p:sldLayoutId id="2147483725" r:id="rId9"/>
    <p:sldLayoutId id="2147483726" r:id="rId10"/>
    <p:sldLayoutId id="2147483727" r:id="rId11"/>
    <p:sldLayoutId id="2147483728" r:id="rId12"/>
    <p:sldLayoutId id="2147483733" r:id="rId13"/>
    <p:sldLayoutId id="2147483734" r:id="rId14"/>
    <p:sldLayoutId id="2147483735" r:id="rId15"/>
    <p:sldLayoutId id="2147483736" r:id="rId16"/>
    <p:sldLayoutId id="2147483737" r:id="rId17"/>
    <p:sldLayoutId id="2147483729" r:id="rId18"/>
    <p:sldLayoutId id="2147483741" r:id="rId19"/>
    <p:sldLayoutId id="2147483745" r:id="rId20"/>
    <p:sldLayoutId id="2147483739" r:id="rId21"/>
    <p:sldLayoutId id="2147483743" r:id="rId22"/>
    <p:sldLayoutId id="2147483744" r:id="rId23"/>
  </p:sldLayoutIdLst>
  <p:hf hdr="0" dt="0"/>
  <p:txStyles>
    <p:titleStyle>
      <a:lvl1pPr algn="l" defTabSz="91434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1" algn="l" defTabSz="914348" rtl="0" eaLnBrk="1" latinLnBrk="0" hangingPunct="1">
        <a:defRPr sz="1800" kern="1200">
          <a:solidFill>
            <a:schemeClr val="tx1"/>
          </a:solidFill>
          <a:latin typeface="+mn-lt"/>
          <a:ea typeface="+mn-ea"/>
          <a:cs typeface="+mn-cs"/>
        </a:defRPr>
      </a:lvl4pPr>
      <a:lvl5pPr marL="1828695" algn="l" defTabSz="914348" rtl="0" eaLnBrk="1" latinLnBrk="0" hangingPunct="1">
        <a:defRPr sz="1800" kern="1200">
          <a:solidFill>
            <a:schemeClr val="tx1"/>
          </a:solidFill>
          <a:latin typeface="+mn-lt"/>
          <a:ea typeface="+mn-ea"/>
          <a:cs typeface="+mn-cs"/>
        </a:defRPr>
      </a:lvl5pPr>
      <a:lvl6pPr marL="2285869" algn="l" defTabSz="914348" rtl="0" eaLnBrk="1" latinLnBrk="0" hangingPunct="1">
        <a:defRPr sz="1800" kern="1200">
          <a:solidFill>
            <a:schemeClr val="tx1"/>
          </a:solidFill>
          <a:latin typeface="+mn-lt"/>
          <a:ea typeface="+mn-ea"/>
          <a:cs typeface="+mn-cs"/>
        </a:defRPr>
      </a:lvl6pPr>
      <a:lvl7pPr marL="2743043" algn="l" defTabSz="914348" rtl="0" eaLnBrk="1" latinLnBrk="0" hangingPunct="1">
        <a:defRPr sz="1800" kern="1200">
          <a:solidFill>
            <a:schemeClr val="tx1"/>
          </a:solidFill>
          <a:latin typeface="+mn-lt"/>
          <a:ea typeface="+mn-ea"/>
          <a:cs typeface="+mn-cs"/>
        </a:defRPr>
      </a:lvl7pPr>
      <a:lvl8pPr marL="3200217" algn="l" defTabSz="914348" rtl="0" eaLnBrk="1" latinLnBrk="0" hangingPunct="1">
        <a:defRPr sz="1800" kern="1200">
          <a:solidFill>
            <a:schemeClr val="tx1"/>
          </a:solidFill>
          <a:latin typeface="+mn-lt"/>
          <a:ea typeface="+mn-ea"/>
          <a:cs typeface="+mn-cs"/>
        </a:defRPr>
      </a:lvl8pPr>
      <a:lvl9pPr marL="3657390" algn="l" defTabSz="9143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58.jpe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48345D7-FF55-50CA-8298-98742A3AF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89"/>
            <a:ext cx="12192000" cy="6858000"/>
          </a:xfrm>
          <a:prstGeom prst="rect">
            <a:avLst/>
          </a:prstGeom>
        </p:spPr>
      </p:pic>
      <p:pic>
        <p:nvPicPr>
          <p:cNvPr id="2" name="Immagine 1">
            <a:extLst>
              <a:ext uri="{FF2B5EF4-FFF2-40B4-BE49-F238E27FC236}">
                <a16:creationId xmlns:a16="http://schemas.microsoft.com/office/drawing/2014/main" id="{5F896C7D-066B-A1CA-BFEA-209E39BB27E2}"/>
              </a:ext>
            </a:extLst>
          </p:cNvPr>
          <p:cNvPicPr>
            <a:picLocks noChangeAspect="1"/>
          </p:cNvPicPr>
          <p:nvPr/>
        </p:nvPicPr>
        <p:blipFill>
          <a:blip r:embed="rId3"/>
          <a:stretch>
            <a:fillRect/>
          </a:stretch>
        </p:blipFill>
        <p:spPr>
          <a:xfrm>
            <a:off x="557439" y="3083707"/>
            <a:ext cx="1619704" cy="1043905"/>
          </a:xfrm>
          <a:prstGeom prst="rect">
            <a:avLst/>
          </a:prstGeom>
        </p:spPr>
      </p:pic>
      <p:cxnSp>
        <p:nvCxnSpPr>
          <p:cNvPr id="11" name="Connettore diritto 10">
            <a:extLst>
              <a:ext uri="{FF2B5EF4-FFF2-40B4-BE49-F238E27FC236}">
                <a16:creationId xmlns:a16="http://schemas.microsoft.com/office/drawing/2014/main" id="{1A25B5D7-D55C-06B8-5FF4-00E06B308C51}"/>
              </a:ext>
            </a:extLst>
          </p:cNvPr>
          <p:cNvCxnSpPr>
            <a:cxnSpLocks/>
          </p:cNvCxnSpPr>
          <p:nvPr/>
        </p:nvCxnSpPr>
        <p:spPr>
          <a:xfrm flipV="1">
            <a:off x="6586050" y="2661041"/>
            <a:ext cx="0" cy="201488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3">
            <a:extLst>
              <a:ext uri="{FF2B5EF4-FFF2-40B4-BE49-F238E27FC236}">
                <a16:creationId xmlns:a16="http://schemas.microsoft.com/office/drawing/2014/main" id="{9C8E07C3-BCF9-4D20-11E2-A1215D49BA3E}"/>
              </a:ext>
            </a:extLst>
          </p:cNvPr>
          <p:cNvSpPr txBox="1"/>
          <p:nvPr/>
        </p:nvSpPr>
        <p:spPr>
          <a:xfrm>
            <a:off x="6746507" y="2094455"/>
            <a:ext cx="4607293" cy="3539430"/>
          </a:xfrm>
          <a:prstGeom prst="rect">
            <a:avLst/>
          </a:prstGeom>
          <a:solidFill>
            <a:schemeClr val="bg1">
              <a:alpha val="43000"/>
            </a:schemeClr>
          </a:solidFill>
        </p:spPr>
        <p:txBody>
          <a:bodyPr wrap="square" lIns="91440" tIns="45720" rIns="91440" bIns="45720" rtlCol="0" anchor="t">
            <a:spAutoFit/>
          </a:bodyPr>
          <a:lstStyle/>
          <a:p>
            <a:pPr algn="ctr"/>
            <a:r>
              <a:rPr lang="en-GB" sz="3200" b="1">
                <a:solidFill>
                  <a:schemeClr val="bg1">
                    <a:lumMod val="95000"/>
                  </a:schemeClr>
                </a:solidFill>
                <a:latin typeface="Lato"/>
                <a:ea typeface="Lato"/>
                <a:cs typeface="Lato"/>
              </a:rPr>
              <a:t>Incontro con le </a:t>
            </a:r>
            <a:r>
              <a:rPr lang="en-GB" sz="3200" b="1" err="1">
                <a:solidFill>
                  <a:schemeClr val="bg1">
                    <a:lumMod val="95000"/>
                  </a:schemeClr>
                </a:solidFill>
                <a:latin typeface="Lato"/>
                <a:ea typeface="Lato"/>
                <a:cs typeface="Lato"/>
              </a:rPr>
              <a:t>Associazioni</a:t>
            </a:r>
            <a:r>
              <a:rPr lang="en-GB" sz="3200" b="1">
                <a:solidFill>
                  <a:schemeClr val="bg1">
                    <a:lumMod val="95000"/>
                  </a:schemeClr>
                </a:solidFill>
                <a:latin typeface="Lato"/>
                <a:ea typeface="Lato"/>
                <a:cs typeface="Lato"/>
              </a:rPr>
              <a:t> di </a:t>
            </a:r>
            <a:r>
              <a:rPr lang="en-GB" sz="3200" b="1" err="1">
                <a:solidFill>
                  <a:schemeClr val="bg1">
                    <a:lumMod val="95000"/>
                  </a:schemeClr>
                </a:solidFill>
                <a:latin typeface="Lato"/>
                <a:ea typeface="Lato"/>
                <a:cs typeface="Lato"/>
              </a:rPr>
              <a:t>protezione</a:t>
            </a:r>
            <a:r>
              <a:rPr lang="en-GB" sz="3200" b="1">
                <a:solidFill>
                  <a:schemeClr val="bg1">
                    <a:lumMod val="95000"/>
                  </a:schemeClr>
                </a:solidFill>
                <a:latin typeface="Lato"/>
                <a:ea typeface="Lato"/>
                <a:cs typeface="Lato"/>
              </a:rPr>
              <a:t> </a:t>
            </a:r>
            <a:r>
              <a:rPr lang="en-GB" sz="3200" b="1" err="1">
                <a:solidFill>
                  <a:schemeClr val="bg1">
                    <a:lumMod val="95000"/>
                  </a:schemeClr>
                </a:solidFill>
                <a:latin typeface="Lato"/>
                <a:ea typeface="Lato"/>
                <a:cs typeface="Lato"/>
              </a:rPr>
              <a:t>ambientale</a:t>
            </a:r>
            <a:endParaRPr lang="en-GB" sz="3200" b="1">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a:p>
            <a:pPr algn="ctr"/>
            <a:r>
              <a:rPr lang="en-GB" sz="3200" b="1">
                <a:solidFill>
                  <a:schemeClr val="bg1">
                    <a:lumMod val="95000"/>
                  </a:schemeClr>
                </a:solidFill>
                <a:latin typeface="Lato"/>
                <a:ea typeface="Lato"/>
                <a:cs typeface="Lato"/>
              </a:rPr>
              <a:t> 13.09.2023</a:t>
            </a:r>
          </a:p>
          <a:p>
            <a:pPr algn="ctr"/>
            <a:endParaRPr lang="en-GB" sz="3200" b="1">
              <a:solidFill>
                <a:schemeClr val="bg1">
                  <a:lumMod val="95000"/>
                </a:schemeClr>
              </a:solidFill>
              <a:latin typeface="Lato"/>
              <a:ea typeface="Lato"/>
              <a:cs typeface="Lato"/>
            </a:endParaRPr>
          </a:p>
          <a:p>
            <a:pPr algn="ctr"/>
            <a:r>
              <a:rPr lang="en-GB" sz="3200" b="1">
                <a:solidFill>
                  <a:schemeClr val="bg1">
                    <a:lumMod val="95000"/>
                  </a:schemeClr>
                </a:solidFill>
                <a:latin typeface="Lato"/>
                <a:ea typeface="Lato"/>
                <a:cs typeface="Lato"/>
              </a:rPr>
              <a:t>Focus Interventi </a:t>
            </a:r>
          </a:p>
          <a:p>
            <a:pPr algn="ctr"/>
            <a:r>
              <a:rPr lang="en-GB" sz="3200" b="1">
                <a:solidFill>
                  <a:schemeClr val="bg1">
                    <a:lumMod val="95000"/>
                  </a:schemeClr>
                </a:solidFill>
                <a:latin typeface="Lato"/>
                <a:ea typeface="Lato"/>
                <a:cs typeface="Lato"/>
              </a:rPr>
              <a:t>SPORTIVI</a:t>
            </a:r>
            <a:endParaRPr lang="en-GB" sz="3200" b="1">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 name="Segnaposto numero diapositiva 4">
            <a:extLst>
              <a:ext uri="{FF2B5EF4-FFF2-40B4-BE49-F238E27FC236}">
                <a16:creationId xmlns:a16="http://schemas.microsoft.com/office/drawing/2014/main" id="{F6021AA2-4AC6-6092-BC33-DD09160F2F82}"/>
              </a:ext>
            </a:extLst>
          </p:cNvPr>
          <p:cNvSpPr>
            <a:spLocks noGrp="1"/>
          </p:cNvSpPr>
          <p:nvPr>
            <p:ph type="sldNum" sz="quarter" idx="12"/>
          </p:nvPr>
        </p:nvSpPr>
        <p:spPr/>
        <p:txBody>
          <a:bodyPr/>
          <a:lstStyle/>
          <a:p>
            <a:fld id="{C447D8DF-ED2B-44E7-B218-9168CDECD98C}" type="slidenum">
              <a:rPr lang="it-IT" smtClean="0"/>
              <a:t>1</a:t>
            </a:fld>
            <a:endParaRPr lang="it-IT"/>
          </a:p>
        </p:txBody>
      </p:sp>
      <p:grpSp>
        <p:nvGrpSpPr>
          <p:cNvPr id="6" name="Gruppo 5">
            <a:extLst>
              <a:ext uri="{FF2B5EF4-FFF2-40B4-BE49-F238E27FC236}">
                <a16:creationId xmlns:a16="http://schemas.microsoft.com/office/drawing/2014/main" id="{F0BE7D5B-AB8B-2EA8-2FC7-F5716E5C9FFD}"/>
              </a:ext>
            </a:extLst>
          </p:cNvPr>
          <p:cNvGrpSpPr/>
          <p:nvPr/>
        </p:nvGrpSpPr>
        <p:grpSpPr>
          <a:xfrm>
            <a:off x="372863" y="2663841"/>
            <a:ext cx="7786953" cy="1643658"/>
            <a:chOff x="4005061" y="4697097"/>
            <a:chExt cx="5161976" cy="526196"/>
          </a:xfrm>
        </p:grpSpPr>
        <p:sp>
          <p:nvSpPr>
            <p:cNvPr id="8" name="TextBox 3">
              <a:extLst>
                <a:ext uri="{FF2B5EF4-FFF2-40B4-BE49-F238E27FC236}">
                  <a16:creationId xmlns:a16="http://schemas.microsoft.com/office/drawing/2014/main" id="{378F9A8C-C0AE-6A02-FD4F-3E52D4AD7B53}"/>
                </a:ext>
              </a:extLst>
            </p:cNvPr>
            <p:cNvSpPr txBox="1"/>
            <p:nvPr/>
          </p:nvSpPr>
          <p:spPr>
            <a:xfrm>
              <a:off x="5532735" y="4996672"/>
              <a:ext cx="2106627" cy="226621"/>
            </a:xfrm>
            <a:prstGeom prst="rect">
              <a:avLst/>
            </a:prstGeom>
            <a:noFill/>
          </p:spPr>
          <p:txBody>
            <a:bodyPr wrap="square" lIns="91440" tIns="45720" rIns="91440" bIns="45720" rtlCol="0" anchor="t">
              <a:spAutoFit/>
            </a:bodyPr>
            <a:lstStyle/>
            <a:p>
              <a:pPr algn="ctr"/>
              <a:r>
                <a:rPr lang="en-GB" sz="2400" err="1">
                  <a:solidFill>
                    <a:schemeClr val="bg1">
                      <a:lumMod val="95000"/>
                    </a:schemeClr>
                  </a:solidFill>
                  <a:latin typeface="Titillium Web SemiBold"/>
                  <a:cs typeface="Times New Roman"/>
                </a:rPr>
                <a:t>Società</a:t>
              </a:r>
              <a:r>
                <a:rPr lang="en-GB" sz="2400">
                  <a:solidFill>
                    <a:schemeClr val="bg1">
                      <a:lumMod val="95000"/>
                    </a:schemeClr>
                  </a:solidFill>
                  <a:latin typeface="Titillium Web SemiBold"/>
                  <a:cs typeface="Times New Roman"/>
                </a:rPr>
                <a:t> </a:t>
              </a:r>
              <a:r>
                <a:rPr lang="en-GB" sz="2400" err="1">
                  <a:solidFill>
                    <a:schemeClr val="bg1">
                      <a:lumMod val="95000"/>
                    </a:schemeClr>
                  </a:solidFill>
                  <a:latin typeface="Titillium Web SemiBold"/>
                  <a:cs typeface="Times New Roman"/>
                </a:rPr>
                <a:t>Infrastrutture</a:t>
              </a:r>
              <a:r>
                <a:rPr lang="en-GB" sz="2400">
                  <a:solidFill>
                    <a:schemeClr val="bg1">
                      <a:lumMod val="95000"/>
                    </a:schemeClr>
                  </a:solidFill>
                  <a:latin typeface="Titillium Web SemiBold"/>
                  <a:cs typeface="Times New Roman"/>
                </a:rPr>
                <a:t> </a:t>
              </a:r>
              <a:endParaRPr lang="en-GB" sz="2400">
                <a:solidFill>
                  <a:schemeClr val="bg1">
                    <a:lumMod val="95000"/>
                  </a:schemeClr>
                </a:solidFill>
                <a:latin typeface="Titillium Web SemiBold" panose="00000700000000000000" pitchFamily="2" charset="0"/>
                <a:cs typeface="Times New Roman" panose="02020603050405020304" pitchFamily="18" charset="0"/>
              </a:endParaRPr>
            </a:p>
            <a:p>
              <a:pPr algn="ctr"/>
              <a:r>
                <a:rPr lang="en-GB" sz="1600">
                  <a:solidFill>
                    <a:schemeClr val="bg1">
                      <a:lumMod val="95000"/>
                    </a:schemeClr>
                  </a:solidFill>
                  <a:latin typeface="Titillium Web SemiBold"/>
                  <a:cs typeface="Times New Roman"/>
                </a:rPr>
                <a:t>Milano Cortina 2020-2026 S.p.A</a:t>
              </a:r>
            </a:p>
          </p:txBody>
        </p:sp>
        <p:sp>
          <p:nvSpPr>
            <p:cNvPr id="15" name="TextBox 3">
              <a:extLst>
                <a:ext uri="{FF2B5EF4-FFF2-40B4-BE49-F238E27FC236}">
                  <a16:creationId xmlns:a16="http://schemas.microsoft.com/office/drawing/2014/main" id="{9688926E-2110-5971-A2B2-CEF6461600EA}"/>
                </a:ext>
              </a:extLst>
            </p:cNvPr>
            <p:cNvSpPr txBox="1"/>
            <p:nvPr/>
          </p:nvSpPr>
          <p:spPr>
            <a:xfrm>
              <a:off x="4005061" y="4697097"/>
              <a:ext cx="5161976" cy="384270"/>
            </a:xfrm>
            <a:prstGeom prst="rect">
              <a:avLst/>
            </a:prstGeom>
            <a:noFill/>
          </p:spPr>
          <p:txBody>
            <a:bodyPr wrap="square" lIns="91440" tIns="45720" rIns="91440" bIns="45720" rtlCol="0" anchor="t">
              <a:spAutoFit/>
            </a:bodyPr>
            <a:lstStyle/>
            <a:p>
              <a:pPr algn="ctr"/>
              <a:r>
                <a:rPr lang="en-GB" sz="7200">
                  <a:solidFill>
                    <a:schemeClr val="bg1"/>
                  </a:solidFill>
                  <a:effectLst/>
                  <a:latin typeface="TechnicBold" panose="00000400000000000000" pitchFamily="2" charset="2"/>
                  <a:cs typeface="Times New Roman"/>
                </a:rPr>
                <a:t>SIMICO</a:t>
              </a:r>
            </a:p>
          </p:txBody>
        </p:sp>
      </p:grpSp>
      <p:sp>
        <p:nvSpPr>
          <p:cNvPr id="16" name="TextBox 516">
            <a:extLst>
              <a:ext uri="{FF2B5EF4-FFF2-40B4-BE49-F238E27FC236}">
                <a16:creationId xmlns:a16="http://schemas.microsoft.com/office/drawing/2014/main" id="{20374A25-7B27-1BD8-86C8-2E879C917639}"/>
              </a:ext>
            </a:extLst>
          </p:cNvPr>
          <p:cNvSpPr txBox="1"/>
          <p:nvPr/>
        </p:nvSpPr>
        <p:spPr>
          <a:xfrm>
            <a:off x="2721782" y="434032"/>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l"/>
            <a:r>
              <a:rPr lang="en-US" err="1">
                <a:solidFill>
                  <a:schemeClr val="bg1"/>
                </a:solidFill>
              </a:rPr>
              <a:t>Giochi</a:t>
            </a:r>
            <a:r>
              <a:rPr lang="en-US">
                <a:solidFill>
                  <a:schemeClr val="bg1"/>
                </a:solidFill>
              </a:rPr>
              <a:t> </a:t>
            </a:r>
            <a:r>
              <a:rPr lang="en-US" err="1">
                <a:solidFill>
                  <a:schemeClr val="bg1"/>
                </a:solidFill>
              </a:rPr>
              <a:t>Olimpici</a:t>
            </a:r>
            <a:r>
              <a:rPr lang="en-US">
                <a:solidFill>
                  <a:schemeClr val="bg1"/>
                </a:solidFill>
              </a:rPr>
              <a:t> e </a:t>
            </a:r>
            <a:r>
              <a:rPr lang="en-US" err="1">
                <a:solidFill>
                  <a:schemeClr val="bg1"/>
                </a:solidFill>
              </a:rPr>
              <a:t>Paralimpici</a:t>
            </a:r>
            <a:r>
              <a:rPr lang="en-US">
                <a:solidFill>
                  <a:schemeClr val="bg1"/>
                </a:solidFill>
              </a:rPr>
              <a:t> </a:t>
            </a:r>
            <a:r>
              <a:rPr lang="en-US" err="1">
                <a:solidFill>
                  <a:schemeClr val="bg1"/>
                </a:solidFill>
              </a:rPr>
              <a:t>Invernali</a:t>
            </a:r>
            <a:r>
              <a:rPr lang="en-US">
                <a:solidFill>
                  <a:schemeClr val="bg1"/>
                </a:solidFill>
              </a:rPr>
              <a:t> di Milano Cortina 2026 </a:t>
            </a:r>
          </a:p>
        </p:txBody>
      </p:sp>
    </p:spTree>
    <p:extLst>
      <p:ext uri="{BB962C8B-B14F-4D97-AF65-F5344CB8AC3E}">
        <p14:creationId xmlns:p14="http://schemas.microsoft.com/office/powerpoint/2010/main" val="571755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nettore 2 14">
            <a:extLst>
              <a:ext uri="{FF2B5EF4-FFF2-40B4-BE49-F238E27FC236}">
                <a16:creationId xmlns:a16="http://schemas.microsoft.com/office/drawing/2014/main" id="{97571CB9-4B83-93AF-0B3D-3B38F2A359D3}"/>
              </a:ext>
            </a:extLst>
          </p:cNvPr>
          <p:cNvCxnSpPr>
            <a:cxnSpLocks/>
          </p:cNvCxnSpPr>
          <p:nvPr/>
        </p:nvCxnSpPr>
        <p:spPr>
          <a:xfrm flipH="1">
            <a:off x="6545441" y="3871414"/>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D869F02A-CF67-515C-B799-125934F9BB67}"/>
              </a:ext>
            </a:extLst>
          </p:cNvPr>
          <p:cNvSpPr txBox="1"/>
          <p:nvPr/>
        </p:nvSpPr>
        <p:spPr>
          <a:xfrm>
            <a:off x="5960286" y="6007699"/>
            <a:ext cx="5482211" cy="253916"/>
          </a:xfrm>
          <a:prstGeom prst="rect">
            <a:avLst/>
          </a:prstGeom>
          <a:noFill/>
        </p:spPr>
        <p:txBody>
          <a:bodyPr wrap="square">
            <a:spAutoFit/>
          </a:bodyPr>
          <a:lstStyle/>
          <a:p>
            <a:pPr algn="r"/>
            <a:r>
              <a:rPr lang="en-US" sz="1050" b="1" i="1">
                <a:solidFill>
                  <a:schemeClr val="accent1"/>
                </a:solidFill>
                <a:latin typeface="Lato"/>
                <a:ea typeface="Lato"/>
                <a:cs typeface="Lato"/>
              </a:rPr>
              <a:t>* elaborati e procedure predisposte quale atto volontario da parte della Stazione Appaltante </a:t>
            </a:r>
          </a:p>
        </p:txBody>
      </p:sp>
      <p:cxnSp>
        <p:nvCxnSpPr>
          <p:cNvPr id="5" name="Straight Connector 45">
            <a:extLst>
              <a:ext uri="{FF2B5EF4-FFF2-40B4-BE49-F238E27FC236}">
                <a16:creationId xmlns:a16="http://schemas.microsoft.com/office/drawing/2014/main" id="{7028371B-6DC1-4944-F966-550E37AF79C3}"/>
              </a:ext>
            </a:extLst>
          </p:cNvPr>
          <p:cNvCxnSpPr>
            <a:cxnSpLocks/>
          </p:cNvCxnSpPr>
          <p:nvPr/>
        </p:nvCxnSpPr>
        <p:spPr bwMode="auto">
          <a:xfrm rot="5400000" flipV="1">
            <a:off x="-1844497" y="3417535"/>
            <a:ext cx="5112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Freeform 31">
            <a:extLst>
              <a:ext uri="{FF2B5EF4-FFF2-40B4-BE49-F238E27FC236}">
                <a16:creationId xmlns:a16="http://schemas.microsoft.com/office/drawing/2014/main" id="{72AEEE47-A6A8-45BB-5EC6-73CC24EC02B4}"/>
              </a:ext>
            </a:extLst>
          </p:cNvPr>
          <p:cNvSpPr>
            <a:spLocks noChangeArrowheads="1"/>
          </p:cNvSpPr>
          <p:nvPr/>
        </p:nvSpPr>
        <p:spPr bwMode="auto">
          <a:xfrm flipV="1">
            <a:off x="623140" y="5186560"/>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22" name="CasellaDiTesto 21">
            <a:extLst>
              <a:ext uri="{FF2B5EF4-FFF2-40B4-BE49-F238E27FC236}">
                <a16:creationId xmlns:a16="http://schemas.microsoft.com/office/drawing/2014/main" id="{647832BA-DD57-BD38-1DF8-77D93BA3C58D}"/>
              </a:ext>
            </a:extLst>
          </p:cNvPr>
          <p:cNvSpPr txBox="1"/>
          <p:nvPr/>
        </p:nvSpPr>
        <p:spPr>
          <a:xfrm>
            <a:off x="1009971" y="2118100"/>
            <a:ext cx="10283551" cy="1200329"/>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RELAZIONE PAESAGGISTICA</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E' stata predisposta la relazione paesaggistica al fine di verificare la compatibilità paesaggistica rispetto a:</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Area di Notevole interesse pubblico (art.136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DLgs</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42/2004) – Valle di Livigno</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Fascia di 150 mt del Corso d’acqua vincolato (art.142 com.1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lett.c</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DLg</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42/2004) - torrente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SpÖl</a:t>
            </a:r>
            <a:endPar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endParaRP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Montagne per la parte eccedente 1.600 sul livello del mare per la catena alpina (art.142 com.1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lett.d</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DLg</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42/2004)</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Territori coperti da foreste e da boschi (art.142 com.1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lett.g</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DLg</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42/2004)</a:t>
            </a:r>
          </a:p>
        </p:txBody>
      </p:sp>
      <p:sp>
        <p:nvSpPr>
          <p:cNvPr id="28" name="CasellaDiTesto 27">
            <a:extLst>
              <a:ext uri="{FF2B5EF4-FFF2-40B4-BE49-F238E27FC236}">
                <a16:creationId xmlns:a16="http://schemas.microsoft.com/office/drawing/2014/main" id="{CE456F14-D0D2-EDB1-E408-D511B6A3AE48}"/>
              </a:ext>
            </a:extLst>
          </p:cNvPr>
          <p:cNvSpPr txBox="1"/>
          <p:nvPr/>
        </p:nvSpPr>
        <p:spPr>
          <a:xfrm>
            <a:off x="1009970" y="3673997"/>
            <a:ext cx="10283551" cy="830997"/>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PIANO DI MONITORAGGIO AMBIENTALE</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Definizione delle attività di monitoraggio da realizzare nelle diverse fasi: AO, CO e PO</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Sono analizzate le seguenti componenti ambientali:</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Rumore, atmosfera, ambiente idrico superficiale, ambiente idrico sotterraneo, pedologia, vibrazioni e biodiversità</a:t>
            </a:r>
          </a:p>
        </p:txBody>
      </p:sp>
      <p:sp>
        <p:nvSpPr>
          <p:cNvPr id="34" name="CasellaDiTesto 33">
            <a:extLst>
              <a:ext uri="{FF2B5EF4-FFF2-40B4-BE49-F238E27FC236}">
                <a16:creationId xmlns:a16="http://schemas.microsoft.com/office/drawing/2014/main" id="{51EC6EF9-03D7-5B4F-3DB5-28662835BDA3}"/>
              </a:ext>
            </a:extLst>
          </p:cNvPr>
          <p:cNvSpPr txBox="1"/>
          <p:nvPr/>
        </p:nvSpPr>
        <p:spPr>
          <a:xfrm>
            <a:off x="1009970" y="4867488"/>
            <a:ext cx="10283551" cy="830997"/>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PIANO AMBIENTALE DI CANTIERE*</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Delle analisi effettuate all'interno della relazione di fattibilità ambientale ed emerse le possibili interferenze sulle singole componenti ambientali è stato predisposto il presente piano al fine di mettere in atto tutte le misure di mitigazione e gli accorgimenti in fase realizzativa per ridurre al minimo il disturbo.</a:t>
            </a:r>
          </a:p>
        </p:txBody>
      </p:sp>
      <p:sp>
        <p:nvSpPr>
          <p:cNvPr id="36" name="CasellaDiTesto 35">
            <a:extLst>
              <a:ext uri="{FF2B5EF4-FFF2-40B4-BE49-F238E27FC236}">
                <a16:creationId xmlns:a16="http://schemas.microsoft.com/office/drawing/2014/main" id="{D1E181CB-1D31-22BE-9459-76DC37B04A49}"/>
              </a:ext>
            </a:extLst>
          </p:cNvPr>
          <p:cNvSpPr txBox="1"/>
          <p:nvPr/>
        </p:nvSpPr>
        <p:spPr>
          <a:xfrm>
            <a:off x="967302" y="1141175"/>
            <a:ext cx="10462698" cy="461665"/>
          </a:xfrm>
          <a:prstGeom prst="rect">
            <a:avLst/>
          </a:prstGeom>
          <a:solidFill>
            <a:schemeClr val="bg1"/>
          </a:solidFill>
          <a:ln w="38100">
            <a:noFill/>
          </a:ln>
        </p:spPr>
        <p:txBody>
          <a:bodyPr wrap="square" lIns="91440" tIns="45720" rIns="91440" bIns="45720" anchor="t">
            <a:spAutoFit/>
          </a:bodyPr>
          <a:lstStyle>
            <a:defPPr>
              <a:defRPr lang="it-IT"/>
            </a:defPPr>
            <a:lvl1pPr algn="just">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lang="it-IT"/>
              <a:t>PREVISIONALE IMPATTO ACUSTICO </a:t>
            </a:r>
          </a:p>
          <a:p>
            <a:r>
              <a:rPr lang="it-IT" b="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Modellazione delle possibili interferenze acustiche date dall’attività di cantiere e dall'entrata in esercizio dell’impianto sportivo</a:t>
            </a:r>
          </a:p>
        </p:txBody>
      </p:sp>
      <p:sp>
        <p:nvSpPr>
          <p:cNvPr id="37" name="Freeform 31">
            <a:extLst>
              <a:ext uri="{FF2B5EF4-FFF2-40B4-BE49-F238E27FC236}">
                <a16:creationId xmlns:a16="http://schemas.microsoft.com/office/drawing/2014/main" id="{49CE3A5F-22CC-A7BC-F420-1B13785B78E0}"/>
              </a:ext>
            </a:extLst>
          </p:cNvPr>
          <p:cNvSpPr>
            <a:spLocks noChangeArrowheads="1"/>
          </p:cNvSpPr>
          <p:nvPr/>
        </p:nvSpPr>
        <p:spPr bwMode="auto">
          <a:xfrm flipV="1">
            <a:off x="621325" y="2588365"/>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38" name="Freeform 31">
            <a:extLst>
              <a:ext uri="{FF2B5EF4-FFF2-40B4-BE49-F238E27FC236}">
                <a16:creationId xmlns:a16="http://schemas.microsoft.com/office/drawing/2014/main" id="{2BACDEDE-BE42-148E-E52E-80BE0BE11FF6}"/>
              </a:ext>
            </a:extLst>
          </p:cNvPr>
          <p:cNvSpPr>
            <a:spLocks noChangeArrowheads="1"/>
          </p:cNvSpPr>
          <p:nvPr/>
        </p:nvSpPr>
        <p:spPr bwMode="auto">
          <a:xfrm flipV="1">
            <a:off x="621326" y="388746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39" name="Freeform 31">
            <a:extLst>
              <a:ext uri="{FF2B5EF4-FFF2-40B4-BE49-F238E27FC236}">
                <a16:creationId xmlns:a16="http://schemas.microsoft.com/office/drawing/2014/main" id="{9921F6A1-F623-1D6D-71D6-B0820134DE02}"/>
              </a:ext>
            </a:extLst>
          </p:cNvPr>
          <p:cNvSpPr>
            <a:spLocks noChangeArrowheads="1"/>
          </p:cNvSpPr>
          <p:nvPr/>
        </p:nvSpPr>
        <p:spPr bwMode="auto">
          <a:xfrm flipV="1">
            <a:off x="623141" y="1289267"/>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Tree>
    <p:extLst>
      <p:ext uri="{BB962C8B-B14F-4D97-AF65-F5344CB8AC3E}">
        <p14:creationId xmlns:p14="http://schemas.microsoft.com/office/powerpoint/2010/main" val="1118812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79CAE657-BF8C-E533-5CCC-C1CDB1B41016}"/>
              </a:ext>
            </a:extLst>
          </p:cNvPr>
          <p:cNvPicPr>
            <a:picLocks noChangeAspect="1"/>
          </p:cNvPicPr>
          <p:nvPr/>
        </p:nvPicPr>
        <p:blipFill rotWithShape="1">
          <a:blip r:embed="rId2"/>
          <a:srcRect t="14089" b="1263"/>
          <a:stretch/>
        </p:blipFill>
        <p:spPr>
          <a:xfrm>
            <a:off x="717479" y="3616143"/>
            <a:ext cx="4136981" cy="2327457"/>
          </a:xfrm>
          <a:prstGeom prst="rect">
            <a:avLst/>
          </a:prstGeom>
        </p:spPr>
      </p:pic>
      <p:pic>
        <p:nvPicPr>
          <p:cNvPr id="8" name="Immagine 7">
            <a:extLst>
              <a:ext uri="{FF2B5EF4-FFF2-40B4-BE49-F238E27FC236}">
                <a16:creationId xmlns:a16="http://schemas.microsoft.com/office/drawing/2014/main" id="{5984CCB2-6AA6-CEBC-5238-32C778437127}"/>
              </a:ext>
            </a:extLst>
          </p:cNvPr>
          <p:cNvPicPr>
            <a:picLocks noChangeAspect="1"/>
          </p:cNvPicPr>
          <p:nvPr/>
        </p:nvPicPr>
        <p:blipFill rotWithShape="1">
          <a:blip r:embed="rId3"/>
          <a:srcRect t="7136" b="-1"/>
          <a:stretch/>
        </p:blipFill>
        <p:spPr>
          <a:xfrm>
            <a:off x="717482" y="1284210"/>
            <a:ext cx="4136982" cy="2330003"/>
          </a:xfrm>
          <a:prstGeom prst="rect">
            <a:avLst/>
          </a:prstGeom>
        </p:spPr>
      </p:pic>
      <p:pic>
        <p:nvPicPr>
          <p:cNvPr id="29" name="Immagine 28" descr="Immagine che contiene mappa, testo&#10;&#10;Descrizione generata automaticamente">
            <a:extLst>
              <a:ext uri="{FF2B5EF4-FFF2-40B4-BE49-F238E27FC236}">
                <a16:creationId xmlns:a16="http://schemas.microsoft.com/office/drawing/2014/main" id="{6C6D8FC6-783C-CF9C-7432-3080CADDF394}"/>
              </a:ext>
            </a:extLst>
          </p:cNvPr>
          <p:cNvPicPr>
            <a:picLocks noChangeAspect="1"/>
          </p:cNvPicPr>
          <p:nvPr/>
        </p:nvPicPr>
        <p:blipFill rotWithShape="1">
          <a:blip r:embed="rId4">
            <a:extLst>
              <a:ext uri="{28A0092B-C50C-407E-A947-70E740481C1C}">
                <a14:useLocalDpi xmlns:a14="http://schemas.microsoft.com/office/drawing/2010/main" val="0"/>
              </a:ext>
            </a:extLst>
          </a:blip>
          <a:srcRect l="25674" t="12105" r="9845" b="29195"/>
          <a:stretch/>
        </p:blipFill>
        <p:spPr>
          <a:xfrm rot="16200000">
            <a:off x="5893073" y="606872"/>
            <a:ext cx="4691076" cy="6036906"/>
          </a:xfrm>
          <a:prstGeom prst="rect">
            <a:avLst/>
          </a:prstGeom>
        </p:spPr>
      </p:pic>
      <p:cxnSp>
        <p:nvCxnSpPr>
          <p:cNvPr id="31" name="Connettore 2 30">
            <a:extLst>
              <a:ext uri="{FF2B5EF4-FFF2-40B4-BE49-F238E27FC236}">
                <a16:creationId xmlns:a16="http://schemas.microsoft.com/office/drawing/2014/main" id="{C8C97E02-0084-4250-F9E1-2B4F2BFD0ADA}"/>
              </a:ext>
            </a:extLst>
          </p:cNvPr>
          <p:cNvCxnSpPr>
            <a:cxnSpLocks/>
            <a:stCxn id="32" idx="2"/>
          </p:cNvCxnSpPr>
          <p:nvPr/>
        </p:nvCxnSpPr>
        <p:spPr>
          <a:xfrm flipH="1">
            <a:off x="6545441" y="1715478"/>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Lorem ipsum dolor sit">
            <a:extLst>
              <a:ext uri="{FF2B5EF4-FFF2-40B4-BE49-F238E27FC236}">
                <a16:creationId xmlns:a16="http://schemas.microsoft.com/office/drawing/2014/main" id="{A3517547-A5E4-E016-879C-B0A11772CD30}"/>
              </a:ext>
            </a:extLst>
          </p:cNvPr>
          <p:cNvSpPr txBox="1">
            <a:spLocks noChangeArrowheads="1"/>
          </p:cNvSpPr>
          <p:nvPr/>
        </p:nvSpPr>
        <p:spPr bwMode="auto">
          <a:xfrm>
            <a:off x="6847455" y="1305109"/>
            <a:ext cx="97021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t">
            <a:spAutoFit/>
          </a:bodyPr>
          <a:lstStyle>
            <a:defPPr>
              <a:defRPr lang="it-IT"/>
            </a:defPPr>
            <a:lvl1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1pPr>
            <a:lvl2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2pPr>
            <a:lvl3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3pPr>
            <a:lvl4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4pPr>
            <a:lvl5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5pPr>
            <a:lvl6pPr marL="22860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6pPr>
            <a:lvl7pPr marL="27432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7pPr>
            <a:lvl8pPr marL="32004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8pPr>
            <a:lvl9pPr marL="36576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9pPr>
          </a:lstStyle>
          <a:p>
            <a:pPr algn="ctr" eaLnBrk="1"/>
            <a:r>
              <a:rPr lang="it-IT" altLang="it-IT" sz="1000">
                <a:solidFill>
                  <a:schemeClr val="bg1"/>
                </a:solidFill>
                <a:latin typeface="Open Sans"/>
                <a:ea typeface="Open Sans"/>
                <a:cs typeface="Open Sans"/>
                <a:sym typeface="Open Sans" panose="020B0606030504020204" pitchFamily="34" charset="0"/>
              </a:rPr>
              <a:t>Palazzo del ghiaccio</a:t>
            </a:r>
          </a:p>
        </p:txBody>
      </p:sp>
      <p:cxnSp>
        <p:nvCxnSpPr>
          <p:cNvPr id="13" name="Connettore 2 12">
            <a:extLst>
              <a:ext uri="{FF2B5EF4-FFF2-40B4-BE49-F238E27FC236}">
                <a16:creationId xmlns:a16="http://schemas.microsoft.com/office/drawing/2014/main" id="{EF24BF09-1E0C-C25F-9D9B-44780070DEC0}"/>
              </a:ext>
            </a:extLst>
          </p:cNvPr>
          <p:cNvCxnSpPr>
            <a:cxnSpLocks/>
          </p:cNvCxnSpPr>
          <p:nvPr/>
        </p:nvCxnSpPr>
        <p:spPr>
          <a:xfrm>
            <a:off x="4879374" y="5703426"/>
            <a:ext cx="5425981"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70B9BFD8-EC83-1A11-5E57-36C4CA88AFDE}"/>
              </a:ext>
            </a:extLst>
          </p:cNvPr>
          <p:cNvCxnSpPr>
            <a:cxnSpLocks/>
          </p:cNvCxnSpPr>
          <p:nvPr/>
        </p:nvCxnSpPr>
        <p:spPr>
          <a:xfrm>
            <a:off x="4854464" y="2483342"/>
            <a:ext cx="3181577"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CasellaDiTesto 1">
            <a:extLst>
              <a:ext uri="{FF2B5EF4-FFF2-40B4-BE49-F238E27FC236}">
                <a16:creationId xmlns:a16="http://schemas.microsoft.com/office/drawing/2014/main" id="{AAE01D22-E9FE-B75C-059E-8E7A27D765AE}"/>
              </a:ext>
            </a:extLst>
          </p:cNvPr>
          <p:cNvSpPr txBox="1"/>
          <p:nvPr/>
        </p:nvSpPr>
        <p:spPr>
          <a:xfrm>
            <a:off x="717481" y="3400438"/>
            <a:ext cx="4136985"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Partenze SL e SL1 (Slalom) – AC e AC1 (combinata)</a:t>
            </a:r>
          </a:p>
        </p:txBody>
      </p:sp>
      <p:sp>
        <p:nvSpPr>
          <p:cNvPr id="24" name="Parentesi quadra chiusa 23">
            <a:extLst>
              <a:ext uri="{FF2B5EF4-FFF2-40B4-BE49-F238E27FC236}">
                <a16:creationId xmlns:a16="http://schemas.microsoft.com/office/drawing/2014/main" id="{A452B7B5-47BB-6454-75A4-0E75D31C7382}"/>
              </a:ext>
            </a:extLst>
          </p:cNvPr>
          <p:cNvSpPr/>
          <p:nvPr/>
        </p:nvSpPr>
        <p:spPr>
          <a:xfrm>
            <a:off x="4752051" y="1279972"/>
            <a:ext cx="102413" cy="2340000"/>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CasellaDiTesto 1">
            <a:extLst>
              <a:ext uri="{FF2B5EF4-FFF2-40B4-BE49-F238E27FC236}">
                <a16:creationId xmlns:a16="http://schemas.microsoft.com/office/drawing/2014/main" id="{55D03B5D-130C-AC21-ACFF-79FADA2DDDE7}"/>
              </a:ext>
            </a:extLst>
          </p:cNvPr>
          <p:cNvSpPr txBox="1"/>
          <p:nvPr/>
        </p:nvSpPr>
        <p:spPr>
          <a:xfrm>
            <a:off x="717483" y="5730924"/>
            <a:ext cx="4136987"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Partenza DH (discesa libera)</a:t>
            </a:r>
          </a:p>
        </p:txBody>
      </p:sp>
      <p:sp>
        <p:nvSpPr>
          <p:cNvPr id="12" name="Parentesi quadra chiusa 11">
            <a:extLst>
              <a:ext uri="{FF2B5EF4-FFF2-40B4-BE49-F238E27FC236}">
                <a16:creationId xmlns:a16="http://schemas.microsoft.com/office/drawing/2014/main" id="{53E7ED38-E08A-6A25-B954-858FA0030513}"/>
              </a:ext>
            </a:extLst>
          </p:cNvPr>
          <p:cNvSpPr/>
          <p:nvPr/>
        </p:nvSpPr>
        <p:spPr>
          <a:xfrm>
            <a:off x="4752047" y="3614213"/>
            <a:ext cx="102413" cy="2340000"/>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523396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22">
            <a:extLst>
              <a:ext uri="{FF2B5EF4-FFF2-40B4-BE49-F238E27FC236}">
                <a16:creationId xmlns:a16="http://schemas.microsoft.com/office/drawing/2014/main" id="{764677B8-C818-7A90-AAEE-AAD270B1E00B}"/>
              </a:ext>
            </a:extLst>
          </p:cNvPr>
          <p:cNvSpPr txBox="1"/>
          <p:nvPr/>
        </p:nvSpPr>
        <p:spPr>
          <a:xfrm>
            <a:off x="1014536" y="2398550"/>
            <a:ext cx="9630197" cy="1384995"/>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PROGETTO FATTIBILITÀ TECNICO ECONOMICA (ai sensi </a:t>
            </a:r>
            <a:r>
              <a:rPr lang="it-IT" sz="1200" b="1" err="1">
                <a:solidFill>
                  <a:schemeClr val="tx2"/>
                </a:solidFill>
                <a:latin typeface="Lato" panose="020F0502020204030203" pitchFamily="34" charset="0"/>
                <a:ea typeface="Lato" panose="020F0502020204030203" pitchFamily="34" charset="0"/>
                <a:cs typeface="Lato" panose="020F0502020204030203" pitchFamily="34" charset="0"/>
              </a:rPr>
              <a:t>DLgs</a:t>
            </a:r>
            <a:r>
              <a:rPr lang="it-IT" sz="1200" b="1">
                <a:solidFill>
                  <a:schemeClr val="tx2"/>
                </a:solidFill>
                <a:latin typeface="Lato" panose="020F0502020204030203" pitchFamily="34" charset="0"/>
                <a:ea typeface="Lato" panose="020F0502020204030203" pitchFamily="34" charset="0"/>
                <a:cs typeface="Lato" panose="020F0502020204030203" pitchFamily="34" charset="0"/>
              </a:rPr>
              <a:t> 36/2023) IN CORSO DI REDAZIONE </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Verrà predisposta la seguente documentazione ambientale:</a:t>
            </a:r>
          </a:p>
          <a:p>
            <a:pPr marL="171450" indent="-171450" algn="just">
              <a:buFont typeface="Wingdings" panose="05000000000000000000" pitchFamily="2" charset="2"/>
              <a:buChar char="§"/>
            </a:pP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Studio di Fattibilità Ambientale</a:t>
            </a:r>
          </a:p>
          <a:p>
            <a:pPr marL="171450" indent="-171450" algn="just">
              <a:buFont typeface="Wingdings" panose="05000000000000000000" pitchFamily="2" charset="2"/>
              <a:buChar char="§"/>
            </a:pP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Valutazione di Incidenza Ambientale</a:t>
            </a:r>
          </a:p>
          <a:p>
            <a:pPr marL="171450" indent="-171450" algn="just">
              <a:buFont typeface="Wingdings" panose="05000000000000000000" pitchFamily="2" charset="2"/>
              <a:buChar char="§"/>
            </a:pP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Relazione Forestale</a:t>
            </a:r>
          </a:p>
          <a:p>
            <a:pPr marL="171450" indent="-171450" algn="just">
              <a:buFont typeface="Wingdings" panose="05000000000000000000" pitchFamily="2" charset="2"/>
              <a:buChar char="§"/>
            </a:pP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Relazione Paesaggistica</a:t>
            </a:r>
          </a:p>
          <a:p>
            <a:pPr marL="171450" indent="-171450" algn="just">
              <a:buFont typeface="Wingdings" panose="05000000000000000000" pitchFamily="2" charset="2"/>
              <a:buChar char="§"/>
            </a:pP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V.I.Arch</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t>
            </a:r>
          </a:p>
        </p:txBody>
      </p:sp>
      <p:cxnSp>
        <p:nvCxnSpPr>
          <p:cNvPr id="31" name="Connettore 2 30">
            <a:extLst>
              <a:ext uri="{FF2B5EF4-FFF2-40B4-BE49-F238E27FC236}">
                <a16:creationId xmlns:a16="http://schemas.microsoft.com/office/drawing/2014/main" id="{C8C97E02-0084-4250-F9E1-2B4F2BFD0ADA}"/>
              </a:ext>
            </a:extLst>
          </p:cNvPr>
          <p:cNvCxnSpPr>
            <a:cxnSpLocks/>
            <a:stCxn id="32" idx="2"/>
          </p:cNvCxnSpPr>
          <p:nvPr/>
        </p:nvCxnSpPr>
        <p:spPr>
          <a:xfrm flipH="1">
            <a:off x="6545441" y="1715478"/>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Lorem ipsum dolor sit">
            <a:extLst>
              <a:ext uri="{FF2B5EF4-FFF2-40B4-BE49-F238E27FC236}">
                <a16:creationId xmlns:a16="http://schemas.microsoft.com/office/drawing/2014/main" id="{A3517547-A5E4-E016-879C-B0A11772CD30}"/>
              </a:ext>
            </a:extLst>
          </p:cNvPr>
          <p:cNvSpPr txBox="1">
            <a:spLocks noChangeArrowheads="1"/>
          </p:cNvSpPr>
          <p:nvPr/>
        </p:nvSpPr>
        <p:spPr bwMode="auto">
          <a:xfrm>
            <a:off x="6847455" y="1305109"/>
            <a:ext cx="97021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t">
            <a:spAutoFit/>
          </a:bodyPr>
          <a:lstStyle>
            <a:defPPr>
              <a:defRPr lang="it-IT"/>
            </a:defPPr>
            <a:lvl1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1pPr>
            <a:lvl2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2pPr>
            <a:lvl3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3pPr>
            <a:lvl4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4pPr>
            <a:lvl5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5pPr>
            <a:lvl6pPr marL="22860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6pPr>
            <a:lvl7pPr marL="27432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7pPr>
            <a:lvl8pPr marL="32004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8pPr>
            <a:lvl9pPr marL="36576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9pPr>
          </a:lstStyle>
          <a:p>
            <a:pPr algn="ctr" eaLnBrk="1"/>
            <a:r>
              <a:rPr lang="it-IT" altLang="it-IT" sz="1000">
                <a:solidFill>
                  <a:schemeClr val="bg1"/>
                </a:solidFill>
                <a:latin typeface="Open Sans"/>
                <a:ea typeface="Open Sans"/>
                <a:cs typeface="Open Sans"/>
                <a:sym typeface="Open Sans" panose="020B0606030504020204" pitchFamily="34" charset="0"/>
              </a:rPr>
              <a:t>Palazzo del ghiaccio</a:t>
            </a:r>
          </a:p>
        </p:txBody>
      </p:sp>
      <p:sp>
        <p:nvSpPr>
          <p:cNvPr id="2" name="Title 1">
            <a:extLst>
              <a:ext uri="{FF2B5EF4-FFF2-40B4-BE49-F238E27FC236}">
                <a16:creationId xmlns:a16="http://schemas.microsoft.com/office/drawing/2014/main" id="{FCA3870D-431F-5872-91BD-6F2EA5647699}"/>
              </a:ext>
            </a:extLst>
          </p:cNvPr>
          <p:cNvSpPr txBox="1">
            <a:spLocks/>
          </p:cNvSpPr>
          <p:nvPr/>
        </p:nvSpPr>
        <p:spPr>
          <a:xfrm>
            <a:off x="825559" y="821858"/>
            <a:ext cx="6820890" cy="55748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chemeClr val="bg1"/>
                </a:solidFill>
                <a:latin typeface="Lato"/>
                <a:ea typeface="Lato"/>
                <a:cs typeface="Lato"/>
              </a:rPr>
              <a:t>INQUADRAMENTO</a:t>
            </a:r>
            <a:endParaRPr lang="en-US" sz="1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Rettangolo 4">
            <a:extLst>
              <a:ext uri="{FF2B5EF4-FFF2-40B4-BE49-F238E27FC236}">
                <a16:creationId xmlns:a16="http://schemas.microsoft.com/office/drawing/2014/main" id="{5E85726C-FE62-26C6-4924-C773E49FF130}"/>
              </a:ext>
            </a:extLst>
          </p:cNvPr>
          <p:cNvSpPr/>
          <p:nvPr/>
        </p:nvSpPr>
        <p:spPr>
          <a:xfrm>
            <a:off x="0" y="798948"/>
            <a:ext cx="12192000" cy="8095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6" name="CasellaDiTesto 5">
            <a:extLst>
              <a:ext uri="{FF2B5EF4-FFF2-40B4-BE49-F238E27FC236}">
                <a16:creationId xmlns:a16="http://schemas.microsoft.com/office/drawing/2014/main" id="{A21D8BFE-C61A-5B06-F0AE-81337EBBBA68}"/>
              </a:ext>
            </a:extLst>
          </p:cNvPr>
          <p:cNvSpPr txBox="1"/>
          <p:nvPr/>
        </p:nvSpPr>
        <p:spPr>
          <a:xfrm>
            <a:off x="371198" y="924948"/>
            <a:ext cx="11449604" cy="600164"/>
          </a:xfrm>
          <a:prstGeom prst="rect">
            <a:avLst/>
          </a:prstGeom>
          <a:noFill/>
        </p:spPr>
        <p:txBody>
          <a:bodyPr wrap="square">
            <a:spAutoFit/>
          </a:bodyPr>
          <a:lstStyle/>
          <a:p>
            <a:pPr algn="just"/>
            <a:r>
              <a:rPr lang="it-IT" sz="1100" b="1">
                <a:solidFill>
                  <a:schemeClr val="accent1">
                    <a:lumMod val="50000"/>
                  </a:schemeClr>
                </a:solidFill>
                <a:latin typeface="Poppins" panose="00000500000000000000" pitchFamily="2" charset="0"/>
                <a:cs typeface="Poppins" panose="00000500000000000000" pitchFamily="2" charset="0"/>
              </a:rPr>
              <a:t>E' stata predisposta relazione tecnica e Check List ai fini di espletare la procedura prevista ai sensi dell'art. 6 comma 9 del </a:t>
            </a:r>
            <a:r>
              <a:rPr lang="it-IT" sz="1100" b="1" err="1">
                <a:solidFill>
                  <a:schemeClr val="accent1">
                    <a:lumMod val="50000"/>
                  </a:schemeClr>
                </a:solidFill>
                <a:latin typeface="Poppins" panose="00000500000000000000" pitchFamily="2" charset="0"/>
                <a:cs typeface="Poppins" panose="00000500000000000000" pitchFamily="2" charset="0"/>
              </a:rPr>
              <a:t>D.Lgs.</a:t>
            </a:r>
            <a:r>
              <a:rPr lang="it-IT" sz="1100" b="1">
                <a:solidFill>
                  <a:schemeClr val="accent1">
                    <a:lumMod val="50000"/>
                  </a:schemeClr>
                </a:solidFill>
                <a:latin typeface="Poppins" panose="00000500000000000000" pitchFamily="2" charset="0"/>
                <a:cs typeface="Poppins" panose="00000500000000000000" pitchFamily="2" charset="0"/>
              </a:rPr>
              <a:t> 152/2006, la Regione Lombardia con proprio parere del 19 maggio 2023 ha escluso l'intervento da procedure di V.I.A.</a:t>
            </a:r>
          </a:p>
          <a:p>
            <a:pPr algn="just"/>
            <a:r>
              <a:rPr lang="it-IT" sz="1100" b="1">
                <a:solidFill>
                  <a:schemeClr val="accent1">
                    <a:lumMod val="50000"/>
                  </a:schemeClr>
                </a:solidFill>
                <a:latin typeface="Poppins" panose="00000500000000000000" pitchFamily="2" charset="0"/>
                <a:cs typeface="Poppins" panose="00000500000000000000" pitchFamily="2" charset="0"/>
              </a:rPr>
              <a:t>E' pertanto in corso di redazione il progetto definitivo dell'intervento.</a:t>
            </a:r>
          </a:p>
        </p:txBody>
      </p:sp>
      <p:cxnSp>
        <p:nvCxnSpPr>
          <p:cNvPr id="13" name="Connettore 2 12">
            <a:extLst>
              <a:ext uri="{FF2B5EF4-FFF2-40B4-BE49-F238E27FC236}">
                <a16:creationId xmlns:a16="http://schemas.microsoft.com/office/drawing/2014/main" id="{91BE0475-0016-D23D-1848-973C725710DA}"/>
              </a:ext>
            </a:extLst>
          </p:cNvPr>
          <p:cNvCxnSpPr>
            <a:cxnSpLocks/>
          </p:cNvCxnSpPr>
          <p:nvPr/>
        </p:nvCxnSpPr>
        <p:spPr>
          <a:xfrm flipH="1">
            <a:off x="6545441" y="3768207"/>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45">
            <a:extLst>
              <a:ext uri="{FF2B5EF4-FFF2-40B4-BE49-F238E27FC236}">
                <a16:creationId xmlns:a16="http://schemas.microsoft.com/office/drawing/2014/main" id="{5475538C-6543-02BF-5A74-79E60A8C1F1F}"/>
              </a:ext>
            </a:extLst>
          </p:cNvPr>
          <p:cNvCxnSpPr>
            <a:cxnSpLocks/>
          </p:cNvCxnSpPr>
          <p:nvPr/>
        </p:nvCxnSpPr>
        <p:spPr bwMode="auto">
          <a:xfrm rot="5400000" flipV="1">
            <a:off x="-1412497" y="4009118"/>
            <a:ext cx="4248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Freeform 29">
            <a:extLst>
              <a:ext uri="{FF2B5EF4-FFF2-40B4-BE49-F238E27FC236}">
                <a16:creationId xmlns:a16="http://schemas.microsoft.com/office/drawing/2014/main" id="{68779E8D-97E1-B10E-184F-6404211559BF}"/>
              </a:ext>
            </a:extLst>
          </p:cNvPr>
          <p:cNvSpPr>
            <a:spLocks noChangeArrowheads="1"/>
          </p:cNvSpPr>
          <p:nvPr/>
        </p:nvSpPr>
        <p:spPr bwMode="auto">
          <a:xfrm rot="5400000">
            <a:off x="406401" y="1749189"/>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2"/>
            <a:stretch>
              <a:fillRect/>
            </a:stretch>
          </a:blipFill>
          <a:ln/>
        </p:spPr>
        <p:style>
          <a:lnRef idx="0">
            <a:schemeClr val="dk1"/>
          </a:lnRef>
          <a:fillRef idx="3">
            <a:schemeClr val="dk1"/>
          </a:fillRef>
          <a:effectRef idx="3">
            <a:schemeClr val="dk1"/>
          </a:effectRef>
          <a:fontRef idx="minor">
            <a:schemeClr val="lt1"/>
          </a:fontRef>
        </p:style>
        <p:txBody>
          <a:bodyPr vert="vert270"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PFTE</a:t>
            </a:r>
          </a:p>
        </p:txBody>
      </p:sp>
      <p:sp>
        <p:nvSpPr>
          <p:cNvPr id="26" name="Freeform 31">
            <a:extLst>
              <a:ext uri="{FF2B5EF4-FFF2-40B4-BE49-F238E27FC236}">
                <a16:creationId xmlns:a16="http://schemas.microsoft.com/office/drawing/2014/main" id="{ECC12A66-1220-B733-F51F-451DFCE43A58}"/>
              </a:ext>
            </a:extLst>
          </p:cNvPr>
          <p:cNvSpPr>
            <a:spLocks noChangeArrowheads="1"/>
          </p:cNvSpPr>
          <p:nvPr/>
        </p:nvSpPr>
        <p:spPr bwMode="auto">
          <a:xfrm flipV="1">
            <a:off x="621326" y="272050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Tree>
    <p:extLst>
      <p:ext uri="{BB962C8B-B14F-4D97-AF65-F5344CB8AC3E}">
        <p14:creationId xmlns:p14="http://schemas.microsoft.com/office/powerpoint/2010/main" val="2373485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CDA536A-B474-1440-075C-922929D046A1}"/>
              </a:ext>
            </a:extLst>
          </p:cNvPr>
          <p:cNvPicPr>
            <a:picLocks noChangeAspect="1"/>
          </p:cNvPicPr>
          <p:nvPr/>
        </p:nvPicPr>
        <p:blipFill rotWithShape="1">
          <a:blip r:embed="rId3"/>
          <a:srcRect b="19988"/>
          <a:stretch/>
        </p:blipFill>
        <p:spPr>
          <a:xfrm>
            <a:off x="5166272" y="762537"/>
            <a:ext cx="6036906" cy="4642322"/>
          </a:xfrm>
          <a:prstGeom prst="rect">
            <a:avLst/>
          </a:prstGeom>
        </p:spPr>
      </p:pic>
      <p:pic>
        <p:nvPicPr>
          <p:cNvPr id="7" name="Immagine 6">
            <a:extLst>
              <a:ext uri="{FF2B5EF4-FFF2-40B4-BE49-F238E27FC236}">
                <a16:creationId xmlns:a16="http://schemas.microsoft.com/office/drawing/2014/main" id="{8239B5B1-9DC0-F4BB-19FE-DAA1AC9FB8EC}"/>
              </a:ext>
            </a:extLst>
          </p:cNvPr>
          <p:cNvPicPr>
            <a:picLocks noChangeAspect="1"/>
          </p:cNvPicPr>
          <p:nvPr/>
        </p:nvPicPr>
        <p:blipFill rotWithShape="1">
          <a:blip r:embed="rId4"/>
          <a:srcRect t="8227"/>
          <a:stretch/>
        </p:blipFill>
        <p:spPr>
          <a:xfrm>
            <a:off x="717479" y="3177154"/>
            <a:ext cx="3936860" cy="2219701"/>
          </a:xfrm>
          <a:prstGeom prst="rect">
            <a:avLst/>
          </a:prstGeom>
        </p:spPr>
      </p:pic>
      <p:pic>
        <p:nvPicPr>
          <p:cNvPr id="4" name="Immagine 3">
            <a:extLst>
              <a:ext uri="{FF2B5EF4-FFF2-40B4-BE49-F238E27FC236}">
                <a16:creationId xmlns:a16="http://schemas.microsoft.com/office/drawing/2014/main" id="{4098434A-A6A9-A7F4-E52C-A1F33934E0D0}"/>
              </a:ext>
            </a:extLst>
          </p:cNvPr>
          <p:cNvPicPr>
            <a:picLocks noChangeAspect="1"/>
          </p:cNvPicPr>
          <p:nvPr/>
        </p:nvPicPr>
        <p:blipFill rotWithShape="1">
          <a:blip r:embed="rId5"/>
          <a:srcRect t="9607"/>
          <a:stretch/>
        </p:blipFill>
        <p:spPr>
          <a:xfrm>
            <a:off x="763663" y="764522"/>
            <a:ext cx="3890680" cy="2191952"/>
          </a:xfrm>
          <a:prstGeom prst="rect">
            <a:avLst/>
          </a:prstGeom>
        </p:spPr>
      </p:pic>
      <p:cxnSp>
        <p:nvCxnSpPr>
          <p:cNvPr id="31" name="Connettore 2 30">
            <a:extLst>
              <a:ext uri="{FF2B5EF4-FFF2-40B4-BE49-F238E27FC236}">
                <a16:creationId xmlns:a16="http://schemas.microsoft.com/office/drawing/2014/main" id="{C8C97E02-0084-4250-F9E1-2B4F2BFD0ADA}"/>
              </a:ext>
            </a:extLst>
          </p:cNvPr>
          <p:cNvCxnSpPr>
            <a:cxnSpLocks/>
          </p:cNvCxnSpPr>
          <p:nvPr/>
        </p:nvCxnSpPr>
        <p:spPr>
          <a:xfrm flipH="1">
            <a:off x="6545441" y="1276750"/>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Lorem ipsum dolor sit">
            <a:extLst>
              <a:ext uri="{FF2B5EF4-FFF2-40B4-BE49-F238E27FC236}">
                <a16:creationId xmlns:a16="http://schemas.microsoft.com/office/drawing/2014/main" id="{A3517547-A5E4-E016-879C-B0A11772CD30}"/>
              </a:ext>
            </a:extLst>
          </p:cNvPr>
          <p:cNvSpPr txBox="1">
            <a:spLocks noChangeArrowheads="1"/>
          </p:cNvSpPr>
          <p:nvPr/>
        </p:nvSpPr>
        <p:spPr bwMode="auto">
          <a:xfrm>
            <a:off x="6847455" y="866382"/>
            <a:ext cx="97021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t">
            <a:spAutoFit/>
          </a:bodyPr>
          <a:lstStyle>
            <a:defPPr>
              <a:defRPr lang="it-IT"/>
            </a:defPPr>
            <a:lvl1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1pPr>
            <a:lvl2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2pPr>
            <a:lvl3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3pPr>
            <a:lvl4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4pPr>
            <a:lvl5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5pPr>
            <a:lvl6pPr marL="22860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6pPr>
            <a:lvl7pPr marL="27432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7pPr>
            <a:lvl8pPr marL="32004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8pPr>
            <a:lvl9pPr marL="36576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9pPr>
          </a:lstStyle>
          <a:p>
            <a:pPr algn="ctr" eaLnBrk="1"/>
            <a:r>
              <a:rPr lang="it-IT" altLang="it-IT" sz="1000">
                <a:solidFill>
                  <a:schemeClr val="bg1"/>
                </a:solidFill>
                <a:latin typeface="Open Sans"/>
                <a:ea typeface="Open Sans"/>
                <a:cs typeface="Open Sans"/>
                <a:sym typeface="Open Sans" panose="020B0606030504020204" pitchFamily="34" charset="0"/>
              </a:rPr>
              <a:t>Palazzo del ghiaccio</a:t>
            </a:r>
          </a:p>
        </p:txBody>
      </p:sp>
      <p:sp>
        <p:nvSpPr>
          <p:cNvPr id="5" name="CasellaDiTesto 1">
            <a:extLst>
              <a:ext uri="{FF2B5EF4-FFF2-40B4-BE49-F238E27FC236}">
                <a16:creationId xmlns:a16="http://schemas.microsoft.com/office/drawing/2014/main" id="{C30A5134-E177-4436-522E-4EBED2E464F7}"/>
              </a:ext>
            </a:extLst>
          </p:cNvPr>
          <p:cNvSpPr txBox="1"/>
          <p:nvPr/>
        </p:nvSpPr>
        <p:spPr>
          <a:xfrm>
            <a:off x="717481" y="2954015"/>
            <a:ext cx="3936865" cy="223140"/>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Esempio di bacino alpino</a:t>
            </a:r>
          </a:p>
        </p:txBody>
      </p:sp>
      <p:sp>
        <p:nvSpPr>
          <p:cNvPr id="11" name="CasellaDiTesto 1">
            <a:extLst>
              <a:ext uri="{FF2B5EF4-FFF2-40B4-BE49-F238E27FC236}">
                <a16:creationId xmlns:a16="http://schemas.microsoft.com/office/drawing/2014/main" id="{36D86E76-17D9-45ED-7E66-5FE94DABD6B7}"/>
              </a:ext>
            </a:extLst>
          </p:cNvPr>
          <p:cNvSpPr txBox="1"/>
          <p:nvPr/>
        </p:nvSpPr>
        <p:spPr>
          <a:xfrm>
            <a:off x="717479" y="5281779"/>
            <a:ext cx="3936866"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Esempio di bacino alpino</a:t>
            </a:r>
          </a:p>
        </p:txBody>
      </p:sp>
      <p:sp>
        <p:nvSpPr>
          <p:cNvPr id="2" name="TextBox 1">
            <a:extLst>
              <a:ext uri="{FF2B5EF4-FFF2-40B4-BE49-F238E27FC236}">
                <a16:creationId xmlns:a16="http://schemas.microsoft.com/office/drawing/2014/main" id="{394BF434-3679-00AF-2D14-BC9A5BBEA7BF}"/>
              </a:ext>
            </a:extLst>
          </p:cNvPr>
          <p:cNvSpPr txBox="1"/>
          <p:nvPr/>
        </p:nvSpPr>
        <p:spPr>
          <a:xfrm>
            <a:off x="213976" y="5463309"/>
            <a:ext cx="114022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50000"/>
                    <a:lumOff val="50000"/>
                  </a:schemeClr>
                </a:solidFill>
                <a:latin typeface="Poppins"/>
                <a:ea typeface="Open Sans Light"/>
                <a:cs typeface="Poppins"/>
              </a:rPr>
              <a:t>Un </a:t>
            </a:r>
            <a:r>
              <a:rPr lang="en-US" sz="1200" err="1">
                <a:solidFill>
                  <a:schemeClr val="tx1">
                    <a:lumMod val="50000"/>
                    <a:lumOff val="50000"/>
                  </a:schemeClr>
                </a:solidFill>
                <a:latin typeface="Poppins"/>
                <a:ea typeface="Open Sans Light"/>
                <a:cs typeface="Poppins"/>
              </a:rPr>
              <a:t>bacino</a:t>
            </a:r>
            <a:r>
              <a:rPr lang="en-US" sz="1200">
                <a:solidFill>
                  <a:schemeClr val="tx1">
                    <a:lumMod val="50000"/>
                    <a:lumOff val="50000"/>
                  </a:schemeClr>
                </a:solidFill>
                <a:latin typeface="Poppins"/>
                <a:ea typeface="Open Sans Light"/>
                <a:cs typeface="Poppins"/>
              </a:rPr>
              <a:t> a </a:t>
            </a:r>
            <a:r>
              <a:rPr lang="en-US" sz="1200" err="1">
                <a:solidFill>
                  <a:schemeClr val="tx1">
                    <a:lumMod val="50000"/>
                    <a:lumOff val="50000"/>
                  </a:schemeClr>
                </a:solidFill>
                <a:latin typeface="Poppins"/>
                <a:ea typeface="Open Sans Light"/>
                <a:cs typeface="Poppins"/>
              </a:rPr>
              <a:t>servizio</a:t>
            </a:r>
            <a:r>
              <a:rPr lang="en-US" sz="1200">
                <a:solidFill>
                  <a:schemeClr val="tx1">
                    <a:lumMod val="50000"/>
                    <a:lumOff val="50000"/>
                  </a:schemeClr>
                </a:solidFill>
                <a:latin typeface="Poppins"/>
                <a:ea typeface="Open Sans Light"/>
                <a:cs typeface="Poppins"/>
              </a:rPr>
              <a:t> di </a:t>
            </a:r>
            <a:r>
              <a:rPr lang="en-US" sz="1200" err="1">
                <a:solidFill>
                  <a:schemeClr val="tx1">
                    <a:lumMod val="50000"/>
                    <a:lumOff val="50000"/>
                  </a:schemeClr>
                </a:solidFill>
                <a:latin typeface="Poppins"/>
                <a:ea typeface="Open Sans Light"/>
                <a:cs typeface="Poppins"/>
              </a:rPr>
              <a:t>un'area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sciistica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che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vuole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configurarsi</a:t>
            </a:r>
            <a:r>
              <a:rPr lang="en-US" sz="1200">
                <a:solidFill>
                  <a:schemeClr val="tx1">
                    <a:lumMod val="50000"/>
                    <a:lumOff val="50000"/>
                  </a:schemeClr>
                </a:solidFill>
                <a:latin typeface="Poppins"/>
                <a:ea typeface="Open Sans Light"/>
                <a:cs typeface="Poppins"/>
              </a:rPr>
              <a:t> come </a:t>
            </a:r>
            <a:r>
              <a:rPr lang="en-US" sz="1200" err="1">
                <a:solidFill>
                  <a:schemeClr val="tx1">
                    <a:lumMod val="50000"/>
                    <a:lumOff val="50000"/>
                  </a:schemeClr>
                </a:solidFill>
                <a:latin typeface="Poppins"/>
                <a:ea typeface="Open Sans Light"/>
                <a:cs typeface="Poppins"/>
              </a:rPr>
              <a:t>elemento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attrattivo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fruibile</a:t>
            </a:r>
            <a:r>
              <a:rPr lang="en-US" sz="1200">
                <a:solidFill>
                  <a:schemeClr val="tx1">
                    <a:lumMod val="50000"/>
                    <a:lumOff val="50000"/>
                  </a:schemeClr>
                </a:solidFill>
                <a:latin typeface="Poppins"/>
                <a:ea typeface="Open Sans Light"/>
                <a:cs typeface="Poppins"/>
              </a:rPr>
              <a:t> ed </a:t>
            </a:r>
            <a:r>
              <a:rPr lang="en-US" sz="1200" err="1">
                <a:solidFill>
                  <a:schemeClr val="tx1">
                    <a:lumMod val="50000"/>
                    <a:lumOff val="50000"/>
                  </a:schemeClr>
                </a:solidFill>
                <a:latin typeface="Poppins"/>
                <a:ea typeface="Open Sans Light"/>
                <a:cs typeface="Poppins"/>
              </a:rPr>
              <a:t>integrato</a:t>
            </a:r>
            <a:r>
              <a:rPr lang="en-US" sz="1200">
                <a:solidFill>
                  <a:schemeClr val="tx1">
                    <a:lumMod val="50000"/>
                    <a:lumOff val="50000"/>
                  </a:schemeClr>
                </a:solidFill>
                <a:latin typeface="Poppins"/>
                <a:ea typeface="Open Sans Light"/>
                <a:cs typeface="Poppins"/>
              </a:rPr>
              <a:t> con il </a:t>
            </a:r>
            <a:r>
              <a:rPr lang="en-US" sz="1200" err="1">
                <a:solidFill>
                  <a:schemeClr val="tx1">
                    <a:lumMod val="50000"/>
                    <a:lumOff val="50000"/>
                  </a:schemeClr>
                </a:solidFill>
                <a:latin typeface="Poppins"/>
                <a:ea typeface="Open Sans Light"/>
                <a:cs typeface="Poppins"/>
              </a:rPr>
              <a:t>paesaggio</a:t>
            </a:r>
            <a:r>
              <a:rPr lang="en-US" sz="1200">
                <a:solidFill>
                  <a:schemeClr val="tx1">
                    <a:lumMod val="50000"/>
                    <a:lumOff val="50000"/>
                  </a:schemeClr>
                </a:solidFill>
                <a:latin typeface="Poppins"/>
                <a:ea typeface="Open Sans Light"/>
                <a:cs typeface="Poppins"/>
              </a:rPr>
              <a:t>.</a:t>
            </a:r>
            <a:endParaRPr lang="en-US">
              <a:solidFill>
                <a:schemeClr val="tx1">
                  <a:lumMod val="50000"/>
                  <a:lumOff val="50000"/>
                </a:schemeClr>
              </a:solidFill>
            </a:endParaRPr>
          </a:p>
          <a:p>
            <a:r>
              <a:rPr lang="en-US" sz="1200" err="1">
                <a:solidFill>
                  <a:schemeClr val="tx1">
                    <a:lumMod val="50000"/>
                    <a:lumOff val="50000"/>
                  </a:schemeClr>
                </a:solidFill>
                <a:latin typeface="Poppins"/>
                <a:ea typeface="Open Sans Light"/>
                <a:cs typeface="Poppins"/>
              </a:rPr>
              <a:t>Approccio</a:t>
            </a:r>
            <a:r>
              <a:rPr lang="en-US" sz="1200">
                <a:solidFill>
                  <a:schemeClr val="tx1">
                    <a:lumMod val="50000"/>
                    <a:lumOff val="50000"/>
                  </a:schemeClr>
                </a:solidFill>
                <a:latin typeface="Poppins"/>
                <a:ea typeface="Open Sans Light"/>
                <a:cs typeface="Poppins"/>
              </a:rPr>
              <a:t> al </a:t>
            </a:r>
            <a:r>
              <a:rPr lang="en-US" sz="1200" err="1">
                <a:solidFill>
                  <a:schemeClr val="tx1">
                    <a:lumMod val="50000"/>
                    <a:lumOff val="50000"/>
                  </a:schemeClr>
                </a:solidFill>
                <a:latin typeface="Poppins"/>
                <a:ea typeface="Open Sans Light"/>
                <a:cs typeface="Poppins"/>
              </a:rPr>
              <a:t>progetto</a:t>
            </a:r>
            <a:r>
              <a:rPr lang="en-US" sz="1200">
                <a:solidFill>
                  <a:schemeClr val="tx1">
                    <a:lumMod val="50000"/>
                    <a:lumOff val="50000"/>
                  </a:schemeClr>
                </a:solidFill>
                <a:latin typeface="Poppins"/>
                <a:ea typeface="Open Sans Light"/>
                <a:cs typeface="Poppins"/>
              </a:rPr>
              <a:t> con </a:t>
            </a:r>
            <a:r>
              <a:rPr lang="en-US" sz="1200" err="1">
                <a:solidFill>
                  <a:schemeClr val="tx1">
                    <a:lumMod val="50000"/>
                    <a:lumOff val="50000"/>
                  </a:schemeClr>
                </a:solidFill>
                <a:latin typeface="Poppins"/>
                <a:ea typeface="Open Sans Light"/>
                <a:cs typeface="Poppins"/>
              </a:rPr>
              <a:t>una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sensibilità</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estetico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percettiva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attenta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che</a:t>
            </a:r>
            <a:r>
              <a:rPr lang="en-US" sz="1200">
                <a:solidFill>
                  <a:schemeClr val="tx1">
                    <a:lumMod val="50000"/>
                    <a:lumOff val="50000"/>
                  </a:schemeClr>
                </a:solidFill>
                <a:latin typeface="Poppins"/>
                <a:ea typeface="Open Sans Light"/>
                <a:cs typeface="Poppins"/>
              </a:rPr>
              <a:t> introduce </a:t>
            </a:r>
            <a:r>
              <a:rPr lang="en-US" sz="1200" err="1">
                <a:solidFill>
                  <a:schemeClr val="tx1">
                    <a:lumMod val="50000"/>
                    <a:lumOff val="50000"/>
                  </a:schemeClr>
                </a:solidFill>
                <a:latin typeface="Poppins"/>
                <a:ea typeface="Open Sans Light"/>
                <a:cs typeface="Poppins"/>
              </a:rPr>
              <a:t>elementi</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che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saranno</a:t>
            </a:r>
            <a:r>
              <a:rPr lang="en-US" sz="1200">
                <a:solidFill>
                  <a:schemeClr val="tx1">
                    <a:lumMod val="50000"/>
                    <a:lumOff val="50000"/>
                  </a:schemeClr>
                </a:solidFill>
                <a:latin typeface="Poppins"/>
                <a:ea typeface="Open Sans Light"/>
                <a:cs typeface="Poppins"/>
              </a:rPr>
              <a:t> poi </a:t>
            </a:r>
            <a:r>
              <a:rPr lang="en-US" sz="1200" err="1">
                <a:solidFill>
                  <a:schemeClr val="tx1">
                    <a:lumMod val="50000"/>
                    <a:lumOff val="50000"/>
                  </a:schemeClr>
                </a:solidFill>
                <a:latin typeface="Poppins"/>
                <a:ea typeface="Open Sans Light"/>
                <a:cs typeface="Poppins"/>
              </a:rPr>
              <a:t>ripresi</a:t>
            </a:r>
            <a:r>
              <a:rPr lang="en-US" sz="1200">
                <a:solidFill>
                  <a:schemeClr val="tx1">
                    <a:lumMod val="50000"/>
                    <a:lumOff val="50000"/>
                  </a:schemeClr>
                </a:solidFill>
                <a:latin typeface="Poppins"/>
                <a:ea typeface="Open Sans Light"/>
                <a:cs typeface="Poppins"/>
              </a:rPr>
              <a:t> e </a:t>
            </a:r>
            <a:r>
              <a:rPr lang="en-US" sz="1200" err="1">
                <a:solidFill>
                  <a:schemeClr val="tx1">
                    <a:lumMod val="50000"/>
                    <a:lumOff val="50000"/>
                  </a:schemeClr>
                </a:solidFill>
                <a:latin typeface="Poppins"/>
                <a:ea typeface="Open Sans Light"/>
                <a:cs typeface="Poppins"/>
              </a:rPr>
              <a:t>affinati</a:t>
            </a:r>
            <a:r>
              <a:rPr lang="en-US" sz="1200">
                <a:solidFill>
                  <a:schemeClr val="tx1">
                    <a:lumMod val="50000"/>
                    <a:lumOff val="50000"/>
                  </a:schemeClr>
                </a:solidFill>
                <a:latin typeface="Poppins"/>
                <a:ea typeface="Open Sans Light"/>
                <a:cs typeface="Poppins"/>
              </a:rPr>
              <a:t> in </a:t>
            </a:r>
            <a:r>
              <a:rPr lang="en-US" sz="1200" err="1">
                <a:solidFill>
                  <a:schemeClr val="tx1">
                    <a:lumMod val="50000"/>
                    <a:lumOff val="50000"/>
                  </a:schemeClr>
                </a:solidFill>
                <a:latin typeface="Poppins"/>
                <a:ea typeface="Open Sans Light"/>
                <a:cs typeface="Poppins"/>
              </a:rPr>
              <a:t>fase</a:t>
            </a:r>
            <a:r>
              <a:rPr lang="en-US" sz="1200">
                <a:solidFill>
                  <a:schemeClr val="tx1">
                    <a:lumMod val="50000"/>
                    <a:lumOff val="50000"/>
                  </a:schemeClr>
                </a:solidFill>
                <a:latin typeface="Poppins"/>
                <a:ea typeface="Open Sans Light"/>
                <a:cs typeface="Poppins"/>
              </a:rPr>
              <a:t> di </a:t>
            </a:r>
            <a:r>
              <a:rPr lang="en-US" sz="1200" err="1">
                <a:solidFill>
                  <a:schemeClr val="tx1">
                    <a:lumMod val="50000"/>
                    <a:lumOff val="50000"/>
                  </a:schemeClr>
                </a:solidFill>
                <a:latin typeface="Poppins"/>
                <a:ea typeface="Open Sans Light"/>
                <a:cs typeface="Poppins"/>
              </a:rPr>
              <a:t>progettazione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definitiva</a:t>
            </a:r>
            <a:r>
              <a:rPr lang="en-US" sz="1200">
                <a:solidFill>
                  <a:schemeClr val="tx1">
                    <a:lumMod val="50000"/>
                    <a:lumOff val="50000"/>
                  </a:schemeClr>
                </a:solidFill>
                <a:latin typeface="Poppins"/>
                <a:ea typeface="Open Sans Light"/>
                <a:cs typeface="Poppins"/>
              </a:rPr>
              <a:t> come ad </a:t>
            </a:r>
            <a:r>
              <a:rPr lang="en-US" sz="1200" err="1">
                <a:solidFill>
                  <a:schemeClr val="tx1">
                    <a:lumMod val="50000"/>
                    <a:lumOff val="50000"/>
                  </a:schemeClr>
                </a:solidFill>
                <a:latin typeface="Poppins"/>
                <a:ea typeface="Open Sans Light"/>
                <a:cs typeface="Poppins"/>
              </a:rPr>
              <a:t>esempio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una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modellazione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morbida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delle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sponde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l'utilizzo</a:t>
            </a:r>
            <a:r>
              <a:rPr lang="en-US" sz="1200">
                <a:solidFill>
                  <a:schemeClr val="tx1">
                    <a:lumMod val="50000"/>
                    <a:lumOff val="50000"/>
                  </a:schemeClr>
                </a:solidFill>
                <a:latin typeface="Poppins"/>
                <a:ea typeface="Open Sans Light"/>
                <a:cs typeface="Poppins"/>
              </a:rPr>
              <a:t> di </a:t>
            </a:r>
            <a:r>
              <a:rPr lang="en-US" sz="1200" err="1">
                <a:solidFill>
                  <a:schemeClr val="tx1">
                    <a:lumMod val="50000"/>
                    <a:lumOff val="50000"/>
                  </a:schemeClr>
                </a:solidFill>
                <a:latin typeface="Poppins"/>
                <a:ea typeface="Open Sans Light"/>
                <a:cs typeface="Poppins"/>
              </a:rPr>
              <a:t>materiale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autoctono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Inoltre</a:t>
            </a:r>
            <a:r>
              <a:rPr lang="en-US" sz="1200">
                <a:solidFill>
                  <a:schemeClr val="tx1">
                    <a:lumMod val="50000"/>
                    <a:lumOff val="50000"/>
                  </a:schemeClr>
                </a:solidFill>
                <a:latin typeface="Poppins"/>
                <a:ea typeface="Open Sans Light"/>
                <a:cs typeface="Poppins"/>
              </a:rPr>
              <a:t> il </a:t>
            </a:r>
            <a:r>
              <a:rPr lang="en-US" sz="1200" err="1">
                <a:solidFill>
                  <a:schemeClr val="tx1">
                    <a:lumMod val="50000"/>
                    <a:lumOff val="50000"/>
                  </a:schemeClr>
                </a:solidFill>
                <a:latin typeface="Poppins"/>
                <a:ea typeface="Open Sans Light"/>
                <a:cs typeface="Poppins"/>
              </a:rPr>
              <a:t>bacino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porterà</a:t>
            </a:r>
            <a:r>
              <a:rPr lang="en-US" sz="1200">
                <a:solidFill>
                  <a:schemeClr val="tx1">
                    <a:lumMod val="50000"/>
                    <a:lumOff val="50000"/>
                  </a:schemeClr>
                </a:solidFill>
                <a:latin typeface="Poppins"/>
                <a:ea typeface="Open Sans Light"/>
                <a:cs typeface="Poppins"/>
              </a:rPr>
              <a:t> ad </a:t>
            </a:r>
            <a:r>
              <a:rPr lang="en-US" sz="1200" err="1">
                <a:solidFill>
                  <a:schemeClr val="tx1">
                    <a:lumMod val="50000"/>
                    <a:lumOff val="50000"/>
                  </a:schemeClr>
                </a:solidFill>
                <a:latin typeface="Poppins"/>
                <a:ea typeface="Open Sans Light"/>
                <a:cs typeface="Poppins"/>
              </a:rPr>
              <a:t>uso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razionale</a:t>
            </a:r>
            <a:r>
              <a:rPr lang="en-US" sz="1200">
                <a:solidFill>
                  <a:schemeClr val="tx1">
                    <a:lumMod val="50000"/>
                    <a:lumOff val="50000"/>
                  </a:schemeClr>
                </a:solidFill>
                <a:latin typeface="Poppins"/>
                <a:ea typeface="Open Sans Light"/>
                <a:cs typeface="Poppins"/>
              </a:rPr>
              <a:t> ed </a:t>
            </a:r>
            <a:r>
              <a:rPr lang="en-US" sz="1200" err="1">
                <a:solidFill>
                  <a:schemeClr val="tx1">
                    <a:lumMod val="50000"/>
                    <a:lumOff val="50000"/>
                  </a:schemeClr>
                </a:solidFill>
                <a:latin typeface="Poppins"/>
                <a:ea typeface="Open Sans Light"/>
                <a:cs typeface="Poppins"/>
              </a:rPr>
              <a:t>efficiente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della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risorsa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idrica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rappresentando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così</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una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soluzione</a:t>
            </a:r>
            <a:r>
              <a:rPr lang="en-US" sz="1200">
                <a:solidFill>
                  <a:schemeClr val="tx1">
                    <a:lumMod val="50000"/>
                    <a:lumOff val="50000"/>
                  </a:schemeClr>
                </a:solidFill>
                <a:latin typeface="Poppins"/>
                <a:ea typeface="Open Sans Light"/>
                <a:cs typeface="Poppins"/>
              </a:rPr>
              <a:t> di </a:t>
            </a:r>
            <a:r>
              <a:rPr lang="en-US" sz="1200" err="1">
                <a:solidFill>
                  <a:schemeClr val="tx1">
                    <a:lumMod val="50000"/>
                    <a:lumOff val="50000"/>
                  </a:schemeClr>
                </a:solidFill>
                <a:latin typeface="Poppins"/>
                <a:ea typeface="Open Sans Light"/>
                <a:cs typeface="Poppins"/>
              </a:rPr>
              <a:t>alta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efficienza</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energetica</a:t>
            </a:r>
            <a:r>
              <a:rPr lang="en-US" sz="1200">
                <a:solidFill>
                  <a:schemeClr val="tx1">
                    <a:lumMod val="50000"/>
                    <a:lumOff val="50000"/>
                  </a:schemeClr>
                </a:solidFill>
                <a:latin typeface="Poppins"/>
                <a:ea typeface="Open Sans Light"/>
                <a:cs typeface="Poppins"/>
              </a:rPr>
              <a:t> per </a:t>
            </a:r>
            <a:r>
              <a:rPr lang="en-US" sz="1200" err="1">
                <a:solidFill>
                  <a:schemeClr val="tx1">
                    <a:lumMod val="50000"/>
                    <a:lumOff val="50000"/>
                  </a:schemeClr>
                </a:solidFill>
                <a:latin typeface="Poppins"/>
                <a:ea typeface="Open Sans Light"/>
                <a:cs typeface="Poppins"/>
              </a:rPr>
              <a:t>l'innevamento</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delle</a:t>
            </a:r>
            <a:r>
              <a:rPr lang="en-US" sz="1200">
                <a:solidFill>
                  <a:schemeClr val="tx1">
                    <a:lumMod val="50000"/>
                    <a:lumOff val="50000"/>
                  </a:schemeClr>
                </a:solidFill>
                <a:latin typeface="Poppins"/>
                <a:ea typeface="Open Sans Light"/>
                <a:cs typeface="Poppins"/>
              </a:rPr>
              <a:t> </a:t>
            </a:r>
            <a:r>
              <a:rPr lang="en-US" sz="1200" err="1">
                <a:solidFill>
                  <a:schemeClr val="tx1">
                    <a:lumMod val="50000"/>
                    <a:lumOff val="50000"/>
                  </a:schemeClr>
                </a:solidFill>
                <a:latin typeface="Poppins"/>
                <a:ea typeface="Open Sans Light"/>
                <a:cs typeface="Poppins"/>
              </a:rPr>
              <a:t>piste</a:t>
            </a:r>
            <a:r>
              <a:rPr lang="en-US" sz="1200">
                <a:solidFill>
                  <a:schemeClr val="tx1">
                    <a:lumMod val="50000"/>
                    <a:lumOff val="50000"/>
                  </a:schemeClr>
                </a:solidFill>
                <a:latin typeface="Poppins"/>
                <a:ea typeface="Open Sans Light"/>
                <a:cs typeface="Poppins"/>
              </a:rPr>
              <a:t>.</a:t>
            </a:r>
            <a:endParaRPr lang="en-US">
              <a:solidFill>
                <a:schemeClr val="tx1">
                  <a:lumMod val="50000"/>
                  <a:lumOff val="50000"/>
                </a:schemeClr>
              </a:solidFill>
            </a:endParaRPr>
          </a:p>
        </p:txBody>
      </p:sp>
    </p:spTree>
    <p:extLst>
      <p:ext uri="{BB962C8B-B14F-4D97-AF65-F5344CB8AC3E}">
        <p14:creationId xmlns:p14="http://schemas.microsoft.com/office/powerpoint/2010/main" val="208821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3E636895-5095-2316-0267-A98B44404418}"/>
              </a:ext>
            </a:extLst>
          </p:cNvPr>
          <p:cNvSpPr txBox="1"/>
          <p:nvPr/>
        </p:nvSpPr>
        <p:spPr>
          <a:xfrm>
            <a:off x="1014536" y="2132414"/>
            <a:ext cx="9630197" cy="1200329"/>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STUDIO PRELIMINARE AMBIENTALE</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Analisi degli aspetti ambientali che caratterizzano il contesto di riferimento</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Valutazione dei possibili effetti sull’ambiente in fase di cantiere ed esercizio</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Misure di mitigazione in fase di cantiere ed esercizio</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Proposta di Monitoraggio Ambientale per le seguenti componenti:</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Acque superficiali, suolo e sottosuolo, rumore, atmosfera e biodiversità</a:t>
            </a:r>
          </a:p>
        </p:txBody>
      </p:sp>
      <p:sp>
        <p:nvSpPr>
          <p:cNvPr id="8" name="Rettangolo 7">
            <a:extLst>
              <a:ext uri="{FF2B5EF4-FFF2-40B4-BE49-F238E27FC236}">
                <a16:creationId xmlns:a16="http://schemas.microsoft.com/office/drawing/2014/main" id="{0F3AE2AF-084B-59B9-48EA-0F65B83CF411}"/>
              </a:ext>
            </a:extLst>
          </p:cNvPr>
          <p:cNvSpPr/>
          <p:nvPr/>
        </p:nvSpPr>
        <p:spPr>
          <a:xfrm>
            <a:off x="0" y="798947"/>
            <a:ext cx="12192000" cy="5453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10" name="CasellaDiTesto 9">
            <a:extLst>
              <a:ext uri="{FF2B5EF4-FFF2-40B4-BE49-F238E27FC236}">
                <a16:creationId xmlns:a16="http://schemas.microsoft.com/office/drawing/2014/main" id="{33C55ED0-1CC9-6C63-4291-CAC980408B62}"/>
              </a:ext>
            </a:extLst>
          </p:cNvPr>
          <p:cNvSpPr txBox="1"/>
          <p:nvPr/>
        </p:nvSpPr>
        <p:spPr>
          <a:xfrm>
            <a:off x="371198" y="851528"/>
            <a:ext cx="11449604" cy="430887"/>
          </a:xfrm>
          <a:prstGeom prst="rect">
            <a:avLst/>
          </a:prstGeom>
          <a:noFill/>
        </p:spPr>
        <p:txBody>
          <a:bodyPr wrap="square">
            <a:spAutoFit/>
          </a:bodyPr>
          <a:lstStyle/>
          <a:p>
            <a:pPr algn="just"/>
            <a:r>
              <a:rPr lang="it-IT" sz="1100" b="1">
                <a:solidFill>
                  <a:schemeClr val="accent1">
                    <a:lumMod val="50000"/>
                  </a:schemeClr>
                </a:solidFill>
                <a:latin typeface="Poppins" panose="00000500000000000000" pitchFamily="2" charset="0"/>
                <a:cs typeface="Poppins" panose="00000500000000000000" pitchFamily="2" charset="0"/>
              </a:rPr>
              <a:t>In accordo con la Regione Lombardia è stata attivata, in coerenza con l'art. 26 bis del </a:t>
            </a:r>
            <a:r>
              <a:rPr lang="it-IT" sz="1100" b="1" err="1">
                <a:solidFill>
                  <a:schemeClr val="accent1">
                    <a:lumMod val="50000"/>
                  </a:schemeClr>
                </a:solidFill>
                <a:latin typeface="Poppins" panose="00000500000000000000" pitchFamily="2" charset="0"/>
                <a:cs typeface="Poppins" panose="00000500000000000000" pitchFamily="2" charset="0"/>
              </a:rPr>
              <a:t>D.Lgs.</a:t>
            </a:r>
            <a:r>
              <a:rPr lang="it-IT" sz="1100" b="1">
                <a:solidFill>
                  <a:schemeClr val="accent1">
                    <a:lumMod val="50000"/>
                  </a:schemeClr>
                </a:solidFill>
                <a:latin typeface="Poppins" panose="00000500000000000000" pitchFamily="2" charset="0"/>
                <a:cs typeface="Poppins" panose="00000500000000000000" pitchFamily="2" charset="0"/>
              </a:rPr>
              <a:t> 152/2006,  la procedura di PRE PAUR al fine di raccogliere in via preventiva i vari pareri degli Enti coinvolti.</a:t>
            </a:r>
          </a:p>
        </p:txBody>
      </p:sp>
      <p:cxnSp>
        <p:nvCxnSpPr>
          <p:cNvPr id="17" name="Connettore 2 16">
            <a:extLst>
              <a:ext uri="{FF2B5EF4-FFF2-40B4-BE49-F238E27FC236}">
                <a16:creationId xmlns:a16="http://schemas.microsoft.com/office/drawing/2014/main" id="{42205DD5-25E6-034A-BC55-73D64E7DFBA1}"/>
              </a:ext>
            </a:extLst>
          </p:cNvPr>
          <p:cNvCxnSpPr>
            <a:cxnSpLocks/>
          </p:cNvCxnSpPr>
          <p:nvPr/>
        </p:nvCxnSpPr>
        <p:spPr>
          <a:xfrm flipH="1">
            <a:off x="6545441" y="3468807"/>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3B0C9E45-5856-DC88-A692-5D44FE227EB8}"/>
              </a:ext>
            </a:extLst>
          </p:cNvPr>
          <p:cNvSpPr txBox="1"/>
          <p:nvPr/>
        </p:nvSpPr>
        <p:spPr>
          <a:xfrm>
            <a:off x="1014536" y="3793458"/>
            <a:ext cx="10251691" cy="646331"/>
          </a:xfrm>
          <a:prstGeom prst="rect">
            <a:avLst/>
          </a:prstGeom>
          <a:solidFill>
            <a:schemeClr val="bg1"/>
          </a:solidFill>
          <a:ln w="38100">
            <a:noFill/>
          </a:ln>
        </p:spPr>
        <p:txBody>
          <a:bodyPr wrap="square" lIns="91440" tIns="45720" rIns="91440" bIns="45720" anchor="t">
            <a:spAutoFit/>
          </a:bodyPr>
          <a:lstStyle/>
          <a:p>
            <a:pPr algn="just"/>
            <a:r>
              <a:rPr lang="it-IT" sz="1200" b="1" err="1">
                <a:solidFill>
                  <a:schemeClr val="tx2"/>
                </a:solidFill>
                <a:latin typeface="Lato" panose="020F0502020204030203" pitchFamily="34" charset="0"/>
                <a:ea typeface="Lato" panose="020F0502020204030203" pitchFamily="34" charset="0"/>
                <a:cs typeface="Lato" panose="020F0502020204030203" pitchFamily="34" charset="0"/>
              </a:rPr>
              <a:t>V.I.Arch</a:t>
            </a:r>
            <a:r>
              <a:rPr lang="it-IT" sz="1200" b="1">
                <a:solidFill>
                  <a:schemeClr val="tx2"/>
                </a:solidFill>
                <a:latin typeface="Lato" panose="020F0502020204030203" pitchFamily="34" charset="0"/>
                <a:ea typeface="Lato" panose="020F0502020204030203" pitchFamily="34" charset="0"/>
                <a:cs typeface="Lato" panose="020F0502020204030203" pitchFamily="34" charset="0"/>
              </a:rPr>
              <a:t>.</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Richiesta dalla Soprintendenza l’attivazione della Procedura di verifica preventiva dell’interesse archeologico. Realizzazione di carotaggi geognostici profondi e di sondaggi archeologici preventivi. </a:t>
            </a:r>
          </a:p>
        </p:txBody>
      </p:sp>
      <p:sp>
        <p:nvSpPr>
          <p:cNvPr id="21" name="CasellaDiTesto 20">
            <a:extLst>
              <a:ext uri="{FF2B5EF4-FFF2-40B4-BE49-F238E27FC236}">
                <a16:creationId xmlns:a16="http://schemas.microsoft.com/office/drawing/2014/main" id="{F8AEA5F0-E20D-8828-A2D5-CFEC51AFE162}"/>
              </a:ext>
            </a:extLst>
          </p:cNvPr>
          <p:cNvSpPr txBox="1"/>
          <p:nvPr/>
        </p:nvSpPr>
        <p:spPr>
          <a:xfrm>
            <a:off x="1014535" y="5030160"/>
            <a:ext cx="10156155" cy="646331"/>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INDAGINI CON ASSISTENZA ARCHEOLOGICA</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Durante l’indagine non sono emerse tracce di materiali o stratigrafia di natura archeologica. Non è stata rilevata, all’interno dei sondaggi, l’eventuale presenza di un deposito di materiale organico non decomposto (torba). Autorizzazione pervenuta.</a:t>
            </a:r>
          </a:p>
        </p:txBody>
      </p:sp>
      <p:grpSp>
        <p:nvGrpSpPr>
          <p:cNvPr id="27" name="Gruppo 26">
            <a:extLst>
              <a:ext uri="{FF2B5EF4-FFF2-40B4-BE49-F238E27FC236}">
                <a16:creationId xmlns:a16="http://schemas.microsoft.com/office/drawing/2014/main" id="{B7D3FE28-CA21-872D-51A3-CEB663F2CD43}"/>
              </a:ext>
            </a:extLst>
          </p:cNvPr>
          <p:cNvGrpSpPr/>
          <p:nvPr/>
        </p:nvGrpSpPr>
        <p:grpSpPr>
          <a:xfrm>
            <a:off x="-6607" y="5842186"/>
            <a:ext cx="12192000" cy="338554"/>
            <a:chOff x="-6607" y="5949944"/>
            <a:chExt cx="12192000" cy="338554"/>
          </a:xfrm>
        </p:grpSpPr>
        <p:sp>
          <p:nvSpPr>
            <p:cNvPr id="28" name="Rettangolo 27">
              <a:extLst>
                <a:ext uri="{FF2B5EF4-FFF2-40B4-BE49-F238E27FC236}">
                  <a16:creationId xmlns:a16="http://schemas.microsoft.com/office/drawing/2014/main" id="{A9DAFF36-E7A5-4217-6C2C-0A8D0FAA9374}"/>
                </a:ext>
              </a:extLst>
            </p:cNvPr>
            <p:cNvSpPr/>
            <p:nvPr/>
          </p:nvSpPr>
          <p:spPr>
            <a:xfrm>
              <a:off x="-6607" y="5949944"/>
              <a:ext cx="12192000" cy="338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9" name="CasellaDiTesto 3">
              <a:extLst>
                <a:ext uri="{FF2B5EF4-FFF2-40B4-BE49-F238E27FC236}">
                  <a16:creationId xmlns:a16="http://schemas.microsoft.com/office/drawing/2014/main" id="{9BBC8DDC-C809-D134-6CBD-8956069A929D}"/>
                </a:ext>
              </a:extLst>
            </p:cNvPr>
            <p:cNvSpPr txBox="1"/>
            <p:nvPr/>
          </p:nvSpPr>
          <p:spPr>
            <a:xfrm>
              <a:off x="922060" y="5992669"/>
              <a:ext cx="10894843" cy="261610"/>
            </a:xfrm>
            <a:prstGeom prst="rect">
              <a:avLst/>
            </a:prstGeom>
            <a:noFill/>
          </p:spPr>
          <p:txBody>
            <a:bodyPr wrap="square">
              <a:spAutoFit/>
            </a:bodyPr>
            <a:lstStyle>
              <a:defPPr>
                <a:defRPr lang="it-IT"/>
              </a:defPPr>
              <a:lvl1pPr algn="ctr">
                <a:defRPr sz="1100" b="1">
                  <a:solidFill>
                    <a:schemeClr val="accent1">
                      <a:lumMod val="50000"/>
                    </a:schemeClr>
                  </a:solidFill>
                  <a:latin typeface="Poppins" panose="00000500000000000000" pitchFamily="2" charset="0"/>
                  <a:cs typeface="Poppins" panose="00000500000000000000" pitchFamily="2" charset="0"/>
                </a:defRPr>
              </a:lvl1pPr>
            </a:lstStyle>
            <a:p>
              <a:pPr algn="just"/>
              <a:r>
                <a:rPr lang="it-IT">
                  <a:solidFill>
                    <a:srgbClr val="FF0000"/>
                  </a:solidFill>
                </a:rPr>
                <a:t>In attesa dell'esito della procedura per lo sviluppo del progetto definitivo e relativo S.I.A.</a:t>
              </a:r>
            </a:p>
          </p:txBody>
        </p:sp>
        <p:pic>
          <p:nvPicPr>
            <p:cNvPr id="30" name="Elemento grafico 29" descr="Avviso contorno">
              <a:extLst>
                <a:ext uri="{FF2B5EF4-FFF2-40B4-BE49-F238E27FC236}">
                  <a16:creationId xmlns:a16="http://schemas.microsoft.com/office/drawing/2014/main" id="{78B5BBC1-B296-88C1-9349-4B357F2176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798" y="5977420"/>
              <a:ext cx="275408" cy="275408"/>
            </a:xfrm>
            <a:prstGeom prst="rect">
              <a:avLst/>
            </a:prstGeom>
          </p:spPr>
        </p:pic>
      </p:grpSp>
      <p:cxnSp>
        <p:nvCxnSpPr>
          <p:cNvPr id="2" name="Straight Connector 45">
            <a:extLst>
              <a:ext uri="{FF2B5EF4-FFF2-40B4-BE49-F238E27FC236}">
                <a16:creationId xmlns:a16="http://schemas.microsoft.com/office/drawing/2014/main" id="{09105511-B0CB-B631-F6EE-D18B0BD3637C}"/>
              </a:ext>
            </a:extLst>
          </p:cNvPr>
          <p:cNvCxnSpPr>
            <a:cxnSpLocks/>
          </p:cNvCxnSpPr>
          <p:nvPr/>
        </p:nvCxnSpPr>
        <p:spPr bwMode="auto">
          <a:xfrm>
            <a:off x="696110" y="1885118"/>
            <a:ext cx="23089" cy="3978607"/>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reeform 29">
            <a:extLst>
              <a:ext uri="{FF2B5EF4-FFF2-40B4-BE49-F238E27FC236}">
                <a16:creationId xmlns:a16="http://schemas.microsoft.com/office/drawing/2014/main" id="{BD038F46-FB9E-518A-97C3-02B3A2F8A39C}"/>
              </a:ext>
            </a:extLst>
          </p:cNvPr>
          <p:cNvSpPr>
            <a:spLocks noChangeArrowheads="1"/>
          </p:cNvSpPr>
          <p:nvPr/>
        </p:nvSpPr>
        <p:spPr bwMode="auto">
          <a:xfrm rot="5400000">
            <a:off x="406401" y="1462586"/>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5"/>
            <a:stretch>
              <a:fillRect/>
            </a:stretch>
          </a:blipFill>
          <a:ln/>
        </p:spPr>
        <p:style>
          <a:lnRef idx="0">
            <a:schemeClr val="dk1"/>
          </a:lnRef>
          <a:fillRef idx="3">
            <a:schemeClr val="dk1"/>
          </a:fillRef>
          <a:effectRef idx="3">
            <a:schemeClr val="dk1"/>
          </a:effectRef>
          <a:fontRef idx="minor">
            <a:schemeClr val="lt1"/>
          </a:fontRef>
        </p:style>
        <p:txBody>
          <a:bodyPr vert="vert270"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PD</a:t>
            </a:r>
          </a:p>
        </p:txBody>
      </p:sp>
      <p:sp>
        <p:nvSpPr>
          <p:cNvPr id="4" name="Freeform 31">
            <a:extLst>
              <a:ext uri="{FF2B5EF4-FFF2-40B4-BE49-F238E27FC236}">
                <a16:creationId xmlns:a16="http://schemas.microsoft.com/office/drawing/2014/main" id="{3B9EEAB9-4568-8715-1780-7D2373EAA939}"/>
              </a:ext>
            </a:extLst>
          </p:cNvPr>
          <p:cNvSpPr>
            <a:spLocks noChangeArrowheads="1"/>
          </p:cNvSpPr>
          <p:nvPr/>
        </p:nvSpPr>
        <p:spPr bwMode="auto">
          <a:xfrm flipV="1">
            <a:off x="621326" y="2433906"/>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5"/>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7" name="Freeform 31">
            <a:extLst>
              <a:ext uri="{FF2B5EF4-FFF2-40B4-BE49-F238E27FC236}">
                <a16:creationId xmlns:a16="http://schemas.microsoft.com/office/drawing/2014/main" id="{805B1ED9-1606-070F-EDAD-0898A82E7F29}"/>
              </a:ext>
            </a:extLst>
          </p:cNvPr>
          <p:cNvSpPr>
            <a:spLocks noChangeArrowheads="1"/>
          </p:cNvSpPr>
          <p:nvPr/>
        </p:nvSpPr>
        <p:spPr bwMode="auto">
          <a:xfrm flipV="1">
            <a:off x="623626" y="4039651"/>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5"/>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9" name="Freeform 31">
            <a:extLst>
              <a:ext uri="{FF2B5EF4-FFF2-40B4-BE49-F238E27FC236}">
                <a16:creationId xmlns:a16="http://schemas.microsoft.com/office/drawing/2014/main" id="{16EE1C8C-FB8C-3A20-D8BF-933BBC050A1B}"/>
              </a:ext>
            </a:extLst>
          </p:cNvPr>
          <p:cNvSpPr>
            <a:spLocks noChangeArrowheads="1"/>
          </p:cNvSpPr>
          <p:nvPr/>
        </p:nvSpPr>
        <p:spPr bwMode="auto">
          <a:xfrm flipV="1">
            <a:off x="621326" y="5238270"/>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5"/>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Tree>
    <p:extLst>
      <p:ext uri="{BB962C8B-B14F-4D97-AF65-F5344CB8AC3E}">
        <p14:creationId xmlns:p14="http://schemas.microsoft.com/office/powerpoint/2010/main" val="256032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FCC9C11B-D7B8-50E5-C3B4-85C930CD5C4A}"/>
              </a:ext>
            </a:extLst>
          </p:cNvPr>
          <p:cNvGrpSpPr/>
          <p:nvPr/>
        </p:nvGrpSpPr>
        <p:grpSpPr>
          <a:xfrm>
            <a:off x="717481" y="1305109"/>
            <a:ext cx="4136989" cy="2321114"/>
            <a:chOff x="370414" y="1305109"/>
            <a:chExt cx="4136989" cy="2321114"/>
          </a:xfrm>
        </p:grpSpPr>
        <p:pic>
          <p:nvPicPr>
            <p:cNvPr id="5" name="Immagine 4">
              <a:extLst>
                <a:ext uri="{FF2B5EF4-FFF2-40B4-BE49-F238E27FC236}">
                  <a16:creationId xmlns:a16="http://schemas.microsoft.com/office/drawing/2014/main" id="{0446AB0C-98D6-96AF-B060-804FB9D83FB7}"/>
                </a:ext>
              </a:extLst>
            </p:cNvPr>
            <p:cNvPicPr>
              <a:picLocks noChangeAspect="1"/>
            </p:cNvPicPr>
            <p:nvPr/>
          </p:nvPicPr>
          <p:blipFill>
            <a:blip r:embed="rId2"/>
            <a:stretch>
              <a:fillRect/>
            </a:stretch>
          </p:blipFill>
          <p:spPr>
            <a:xfrm>
              <a:off x="370417" y="1305109"/>
              <a:ext cx="4136986" cy="2321114"/>
            </a:xfrm>
            <a:prstGeom prst="rect">
              <a:avLst/>
            </a:prstGeom>
          </p:spPr>
        </p:pic>
        <p:sp>
          <p:nvSpPr>
            <p:cNvPr id="3" name="CasellaDiTesto 1">
              <a:extLst>
                <a:ext uri="{FF2B5EF4-FFF2-40B4-BE49-F238E27FC236}">
                  <a16:creationId xmlns:a16="http://schemas.microsoft.com/office/drawing/2014/main" id="{A3D3CA8F-4F54-0B6B-97AF-5F256AE4257A}"/>
                </a:ext>
              </a:extLst>
            </p:cNvPr>
            <p:cNvSpPr txBox="1"/>
            <p:nvPr/>
          </p:nvSpPr>
          <p:spPr>
            <a:xfrm>
              <a:off x="370414" y="3400438"/>
              <a:ext cx="4136985"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Ante </a:t>
              </a:r>
              <a:r>
                <a:rPr lang="it-IT" sz="800" err="1">
                  <a:latin typeface="Poppins" panose="00000500000000000000" pitchFamily="2" charset="0"/>
                  <a:cs typeface="Poppins" panose="00000500000000000000" pitchFamily="2" charset="0"/>
                </a:rPr>
                <a:t>operam</a:t>
              </a:r>
              <a:endParaRPr lang="it-IT" sz="800">
                <a:latin typeface="Poppins" panose="00000500000000000000" pitchFamily="2" charset="0"/>
                <a:cs typeface="Poppins" panose="00000500000000000000" pitchFamily="2" charset="0"/>
              </a:endParaRPr>
            </a:p>
          </p:txBody>
        </p:sp>
      </p:grpSp>
      <p:grpSp>
        <p:nvGrpSpPr>
          <p:cNvPr id="11" name="Gruppo 10">
            <a:extLst>
              <a:ext uri="{FF2B5EF4-FFF2-40B4-BE49-F238E27FC236}">
                <a16:creationId xmlns:a16="http://schemas.microsoft.com/office/drawing/2014/main" id="{BB66096E-9C4F-22BB-4453-9B021B3E81C1}"/>
              </a:ext>
            </a:extLst>
          </p:cNvPr>
          <p:cNvGrpSpPr/>
          <p:nvPr/>
        </p:nvGrpSpPr>
        <p:grpSpPr>
          <a:xfrm>
            <a:off x="717483" y="3615882"/>
            <a:ext cx="4136989" cy="2330486"/>
            <a:chOff x="370416" y="3429000"/>
            <a:chExt cx="4136989" cy="2330486"/>
          </a:xfrm>
        </p:grpSpPr>
        <p:pic>
          <p:nvPicPr>
            <p:cNvPr id="8" name="Immagine 7">
              <a:extLst>
                <a:ext uri="{FF2B5EF4-FFF2-40B4-BE49-F238E27FC236}">
                  <a16:creationId xmlns:a16="http://schemas.microsoft.com/office/drawing/2014/main" id="{C1AF045A-089B-2A0C-CAF9-7A0340692820}"/>
                </a:ext>
              </a:extLst>
            </p:cNvPr>
            <p:cNvPicPr>
              <a:picLocks noChangeAspect="1"/>
            </p:cNvPicPr>
            <p:nvPr/>
          </p:nvPicPr>
          <p:blipFill>
            <a:blip r:embed="rId3"/>
            <a:stretch>
              <a:fillRect/>
            </a:stretch>
          </p:blipFill>
          <p:spPr>
            <a:xfrm>
              <a:off x="370417" y="3429000"/>
              <a:ext cx="4136988" cy="2330486"/>
            </a:xfrm>
            <a:prstGeom prst="rect">
              <a:avLst/>
            </a:prstGeom>
          </p:spPr>
        </p:pic>
        <p:sp>
          <p:nvSpPr>
            <p:cNvPr id="4" name="CasellaDiTesto 1">
              <a:extLst>
                <a:ext uri="{FF2B5EF4-FFF2-40B4-BE49-F238E27FC236}">
                  <a16:creationId xmlns:a16="http://schemas.microsoft.com/office/drawing/2014/main" id="{5E490E11-5A87-4C15-BB69-EFA53C045BB5}"/>
                </a:ext>
              </a:extLst>
            </p:cNvPr>
            <p:cNvSpPr txBox="1"/>
            <p:nvPr/>
          </p:nvSpPr>
          <p:spPr>
            <a:xfrm>
              <a:off x="370416" y="5544042"/>
              <a:ext cx="4136987"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Post </a:t>
              </a:r>
              <a:r>
                <a:rPr lang="it-IT" sz="800" err="1">
                  <a:latin typeface="Poppins" panose="00000500000000000000" pitchFamily="2" charset="0"/>
                  <a:cs typeface="Poppins" panose="00000500000000000000" pitchFamily="2" charset="0"/>
                </a:rPr>
                <a:t>operam</a:t>
              </a:r>
              <a:endParaRPr lang="it-IT" sz="800">
                <a:latin typeface="Poppins" panose="00000500000000000000" pitchFamily="2" charset="0"/>
                <a:cs typeface="Poppins" panose="00000500000000000000" pitchFamily="2" charset="0"/>
              </a:endParaRPr>
            </a:p>
          </p:txBody>
        </p:sp>
      </p:grpSp>
      <p:sp>
        <p:nvSpPr>
          <p:cNvPr id="12" name="CasellaDiTesto 1">
            <a:extLst>
              <a:ext uri="{FF2B5EF4-FFF2-40B4-BE49-F238E27FC236}">
                <a16:creationId xmlns:a16="http://schemas.microsoft.com/office/drawing/2014/main" id="{810B906A-EB18-F910-2506-D3184F63E3E6}"/>
              </a:ext>
            </a:extLst>
          </p:cNvPr>
          <p:cNvSpPr txBox="1"/>
          <p:nvPr/>
        </p:nvSpPr>
        <p:spPr>
          <a:xfrm>
            <a:off x="6380776" y="5730924"/>
            <a:ext cx="4808809"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Ampliamento locali spogliatoio</a:t>
            </a:r>
          </a:p>
        </p:txBody>
      </p:sp>
      <p:pic>
        <p:nvPicPr>
          <p:cNvPr id="13" name="Picture 2">
            <a:extLst>
              <a:ext uri="{FF2B5EF4-FFF2-40B4-BE49-F238E27FC236}">
                <a16:creationId xmlns:a16="http://schemas.microsoft.com/office/drawing/2014/main" id="{F6F7181D-B278-9290-6500-06C740C0F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186" y="1641915"/>
            <a:ext cx="6126747" cy="40890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F0EAE5C-D416-A3C6-8FB3-B6D1E6E5A3E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998" b="90389" l="8855" r="90201">
                        <a14:foregroundMark x1="9209" y1="51943" x2="9209" y2="51943"/>
                        <a14:foregroundMark x1="8855" y1="66258" x2="8855" y2="66258"/>
                        <a14:foregroundMark x1="10626" y1="68098" x2="10626" y2="68098"/>
                        <a14:foregroundMark x1="16411" y1="70961" x2="16411" y2="70961"/>
                        <a14:foregroundMark x1="9917" y1="67485" x2="9917" y2="67485"/>
                        <a14:foregroundMark x1="15584" y1="70757" x2="15584" y2="70757"/>
                        <a14:foregroundMark x1="20661" y1="73415" x2="20661" y2="73415"/>
                        <a14:foregroundMark x1="18654" y1="65849" x2="18654" y2="65849"/>
                        <a14:foregroundMark x1="24439" y1="77301" x2="24439" y2="77301"/>
                        <a14:foregroundMark x1="25620" y1="79550" x2="25620" y2="79550"/>
                        <a14:foregroundMark x1="33176" y1="90389" x2="33176" y2="90389"/>
                        <a14:foregroundMark x1="31995" y1="64826" x2="31995" y2="64826"/>
                        <a14:foregroundMark x1="47934" y1="70757" x2="47934" y2="70757"/>
                        <a14:foregroundMark x1="57851" y1="85890" x2="57851" y2="85890"/>
                        <a14:foregroundMark x1="54664" y1="84254" x2="54664" y2="84254"/>
                        <a14:foregroundMark x1="70484" y1="83640" x2="70484" y2="83640"/>
                        <a14:foregroundMark x1="32704" y1="8998" x2="32704" y2="8998"/>
                        <a14:foregroundMark x1="31169" y1="11656" x2="31169" y2="11656"/>
                        <a14:foregroundMark x1="30933" y1="10020" x2="30933" y2="10020"/>
                        <a14:foregroundMark x1="27981" y1="17791" x2="27981" y2="17791"/>
                        <a14:foregroundMark x1="27037" y1="82004" x2="27037" y2="82004"/>
                        <a14:foregroundMark x1="15348" y1="66258" x2="15348" y2="66258"/>
                        <a14:foregroundMark x1="44746" y1="12065" x2="44746" y2="12065"/>
                        <a14:foregroundMark x1="44746" y1="15337" x2="44746" y2="15337"/>
                        <a14:foregroundMark x1="42503" y1="13701" x2="42503" y2="13701"/>
                        <a14:foregroundMark x1="48524" y1="13701" x2="48524" y2="13701"/>
                        <a14:foregroundMark x1="56789" y1="16973" x2="56789" y2="16973"/>
                        <a14:foregroundMark x1="66588" y1="20654" x2="66588" y2="20654"/>
                        <a14:foregroundMark x1="71665" y1="24335" x2="71665" y2="24335"/>
                        <a14:foregroundMark x1="90201" y1="39059" x2="90201" y2="39059"/>
                        <a14:foregroundMark x1="63400" y1="19018" x2="63400" y2="19018"/>
                        <a14:foregroundMark x1="88076" y1="45808" x2="88076" y2="45808"/>
                        <a14:foregroundMark x1="89374" y1="34765" x2="89374" y2="34765"/>
                        <a14:foregroundMark x1="88902" y1="34356" x2="88902" y2="34356"/>
                      </a14:backgroundRemoval>
                    </a14:imgEffect>
                  </a14:imgLayer>
                </a14:imgProps>
              </a:ext>
              <a:ext uri="{28A0092B-C50C-407E-A947-70E740481C1C}">
                <a14:useLocalDpi xmlns:a14="http://schemas.microsoft.com/office/drawing/2010/main" val="0"/>
              </a:ext>
            </a:extLst>
          </a:blip>
          <a:srcRect/>
          <a:stretch>
            <a:fillRect/>
          </a:stretch>
        </p:blipFill>
        <p:spPr bwMode="auto">
          <a:xfrm>
            <a:off x="9226398" y="771468"/>
            <a:ext cx="2528445" cy="145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22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CBC11ED-3757-A511-6D8B-B488DBE0818D}"/>
              </a:ext>
            </a:extLst>
          </p:cNvPr>
          <p:cNvSpPr txBox="1"/>
          <p:nvPr/>
        </p:nvSpPr>
        <p:spPr>
          <a:xfrm>
            <a:off x="1014536" y="2132414"/>
            <a:ext cx="9630197" cy="830997"/>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a:ea typeface="Lato"/>
                <a:cs typeface="Lato"/>
              </a:rPr>
              <a:t>RELAZIONE DI FATTIBILITA’ AMBIENTALE</a:t>
            </a:r>
          </a:p>
          <a:p>
            <a:pPr algn="just"/>
            <a:r>
              <a:rPr lang="it-IT" sz="1200">
                <a:solidFill>
                  <a:schemeClr val="tx1">
                    <a:lumMod val="50000"/>
                    <a:lumOff val="50000"/>
                  </a:schemeClr>
                </a:solidFill>
                <a:latin typeface="Poppins"/>
                <a:ea typeface="Open Sans Light"/>
                <a:cs typeface="Poppins"/>
              </a:rPr>
              <a:t>Sono state analizzate le componenti biotiche ed abiotiche che caratterizzano il contesto di riferimento ambientale e le possibili interferenze che l'intervento può generare su di esso, definendo gli accorgimenti progettuali volti alla riduzione degli stessi.</a:t>
            </a:r>
          </a:p>
        </p:txBody>
      </p:sp>
      <p:sp>
        <p:nvSpPr>
          <p:cNvPr id="8" name="Rettangolo 7">
            <a:extLst>
              <a:ext uri="{FF2B5EF4-FFF2-40B4-BE49-F238E27FC236}">
                <a16:creationId xmlns:a16="http://schemas.microsoft.com/office/drawing/2014/main" id="{41EA36D6-BDFC-2FF6-0835-11C0E5B42E9C}"/>
              </a:ext>
            </a:extLst>
          </p:cNvPr>
          <p:cNvSpPr/>
          <p:nvPr/>
        </p:nvSpPr>
        <p:spPr>
          <a:xfrm>
            <a:off x="0" y="798947"/>
            <a:ext cx="12192000" cy="5453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10" name="CasellaDiTesto 9">
            <a:extLst>
              <a:ext uri="{FF2B5EF4-FFF2-40B4-BE49-F238E27FC236}">
                <a16:creationId xmlns:a16="http://schemas.microsoft.com/office/drawing/2014/main" id="{D8545A7A-846B-90B4-3AD4-F6D409FB570E}"/>
              </a:ext>
            </a:extLst>
          </p:cNvPr>
          <p:cNvSpPr txBox="1"/>
          <p:nvPr/>
        </p:nvSpPr>
        <p:spPr>
          <a:xfrm>
            <a:off x="371198" y="940240"/>
            <a:ext cx="11449604" cy="261610"/>
          </a:xfrm>
          <a:prstGeom prst="rect">
            <a:avLst/>
          </a:prstGeom>
          <a:noFill/>
        </p:spPr>
        <p:txBody>
          <a:bodyPr wrap="square">
            <a:spAutoFit/>
          </a:bodyPr>
          <a:lstStyle/>
          <a:p>
            <a:pPr algn="just"/>
            <a:r>
              <a:rPr lang="it-IT" sz="1100" b="1">
                <a:solidFill>
                  <a:schemeClr val="accent1">
                    <a:lumMod val="50000"/>
                  </a:schemeClr>
                </a:solidFill>
                <a:latin typeface="Poppins" panose="00000500000000000000" pitchFamily="2" charset="0"/>
                <a:cs typeface="Poppins" panose="00000500000000000000" pitchFamily="2" charset="0"/>
              </a:rPr>
              <a:t>Le caratteristiche dell'intervento non prevedono l'attivazione di nessuna procedura di VIA</a:t>
            </a:r>
          </a:p>
        </p:txBody>
      </p:sp>
      <p:cxnSp>
        <p:nvCxnSpPr>
          <p:cNvPr id="17" name="Connettore 2 16">
            <a:extLst>
              <a:ext uri="{FF2B5EF4-FFF2-40B4-BE49-F238E27FC236}">
                <a16:creationId xmlns:a16="http://schemas.microsoft.com/office/drawing/2014/main" id="{63A6849B-E2F0-EDF6-B4BD-388F40CD2719}"/>
              </a:ext>
            </a:extLst>
          </p:cNvPr>
          <p:cNvCxnSpPr>
            <a:cxnSpLocks/>
          </p:cNvCxnSpPr>
          <p:nvPr/>
        </p:nvCxnSpPr>
        <p:spPr>
          <a:xfrm flipH="1">
            <a:off x="6545441" y="3468807"/>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E07AAC48-5B24-5F0F-7CE4-C1604450168D}"/>
              </a:ext>
            </a:extLst>
          </p:cNvPr>
          <p:cNvSpPr txBox="1"/>
          <p:nvPr/>
        </p:nvSpPr>
        <p:spPr>
          <a:xfrm>
            <a:off x="1014536" y="3322609"/>
            <a:ext cx="10251691" cy="461665"/>
          </a:xfrm>
          <a:prstGeom prst="rect">
            <a:avLst/>
          </a:prstGeom>
          <a:solidFill>
            <a:schemeClr val="bg1"/>
          </a:solidFill>
          <a:ln w="38100">
            <a:noFill/>
          </a:ln>
        </p:spPr>
        <p:txBody>
          <a:bodyPr wrap="square" lIns="91440" tIns="45720" rIns="91440" bIns="45720" anchor="t">
            <a:spAutoFit/>
          </a:bodyPr>
          <a:lstStyle/>
          <a:p>
            <a:pPr algn="just"/>
            <a:r>
              <a:rPr lang="it-IT" sz="1200" b="1">
                <a:latin typeface="Lato" panose="020F0502020204030203" pitchFamily="34" charset="0"/>
                <a:ea typeface="Lato" panose="020F0502020204030203" pitchFamily="34" charset="0"/>
                <a:cs typeface="Lato" panose="020F0502020204030203" pitchFamily="34" charset="0"/>
              </a:rPr>
              <a:t>DICHIARAZIONE DI NON NECESSITÀ DELLA PROCEDURA DI </a:t>
            </a:r>
            <a:r>
              <a:rPr lang="it-IT" sz="1200" b="1" err="1">
                <a:latin typeface="Lato" panose="020F0502020204030203" pitchFamily="34" charset="0"/>
                <a:ea typeface="Lato" panose="020F0502020204030203" pitchFamily="34" charset="0"/>
                <a:cs typeface="Lato" panose="020F0502020204030203" pitchFamily="34" charset="0"/>
              </a:rPr>
              <a:t>V.Inc.A</a:t>
            </a:r>
            <a:r>
              <a:rPr lang="it-IT" sz="1200" b="1">
                <a:latin typeface="Lato" panose="020F0502020204030203" pitchFamily="34" charset="0"/>
                <a:ea typeface="Lato" panose="020F0502020204030203" pitchFamily="34" charset="0"/>
                <a:cs typeface="Lato" panose="020F0502020204030203" pitchFamily="34" charset="0"/>
              </a:rPr>
              <a:t>. </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E' stata verificata la non incidenza rispetto ai siti di Rete Natura 2000.</a:t>
            </a:r>
          </a:p>
        </p:txBody>
      </p:sp>
      <p:sp>
        <p:nvSpPr>
          <p:cNvPr id="32" name="CasellaDiTesto 31">
            <a:extLst>
              <a:ext uri="{FF2B5EF4-FFF2-40B4-BE49-F238E27FC236}">
                <a16:creationId xmlns:a16="http://schemas.microsoft.com/office/drawing/2014/main" id="{2EEC47F1-5D3D-21DC-1DC0-15E46EBCE140}"/>
              </a:ext>
            </a:extLst>
          </p:cNvPr>
          <p:cNvSpPr txBox="1"/>
          <p:nvPr/>
        </p:nvSpPr>
        <p:spPr>
          <a:xfrm>
            <a:off x="1014535" y="4218111"/>
            <a:ext cx="9364585" cy="830997"/>
          </a:xfrm>
          <a:prstGeom prst="rect">
            <a:avLst/>
          </a:prstGeom>
          <a:solidFill>
            <a:schemeClr val="bg1"/>
          </a:solidFill>
          <a:ln w="38100">
            <a:noFill/>
          </a:ln>
        </p:spPr>
        <p:txBody>
          <a:bodyPr wrap="square" lIns="91440" tIns="45720" rIns="91440" bIns="45720" anchor="t">
            <a:spAutoFit/>
          </a:bodyPr>
          <a:lstStyle/>
          <a:p>
            <a:pPr algn="just"/>
            <a:r>
              <a:rPr lang="it-IT" sz="1200" b="1">
                <a:latin typeface="Lato" panose="020F0502020204030203" pitchFamily="34" charset="0"/>
                <a:ea typeface="Lato" panose="020F0502020204030203" pitchFamily="34" charset="0"/>
                <a:cs typeface="Lato" panose="020F0502020204030203" pitchFamily="34" charset="0"/>
              </a:rPr>
              <a:t>RELAZIONE PAESAGGISTICA</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E' stata predisposta la relazione paesaggistica al fine di verificare la compatibilità paesaggistica rispetto a:</a:t>
            </a:r>
          </a:p>
          <a:p>
            <a:pPr marL="171450" indent="-171450" algn="just">
              <a:buFont typeface="Wingdings" panose="05000000000000000000" pitchFamily="2" charset="2"/>
              <a:buChar char="§"/>
            </a:pP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Area di Notevole interesse pubblico (art.136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DLgs</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42/2004) - Intero comune di Cortina d’Ampezzo</a:t>
            </a:r>
          </a:p>
          <a:p>
            <a:pPr marL="171450" indent="-171450" algn="just">
              <a:buFont typeface="Wingdings" panose="05000000000000000000" pitchFamily="2" charset="2"/>
              <a:buChar char="§"/>
            </a:pP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Fascia di 150 mt del Corso d’acqua vincolato (art.142 com.1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lett.c</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DLg</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42/2004) - torrente Boite</a:t>
            </a:r>
          </a:p>
        </p:txBody>
      </p:sp>
      <p:grpSp>
        <p:nvGrpSpPr>
          <p:cNvPr id="33" name="Gruppo 32">
            <a:extLst>
              <a:ext uri="{FF2B5EF4-FFF2-40B4-BE49-F238E27FC236}">
                <a16:creationId xmlns:a16="http://schemas.microsoft.com/office/drawing/2014/main" id="{28E651ED-B91B-902B-56BB-731B3015701E}"/>
              </a:ext>
            </a:extLst>
          </p:cNvPr>
          <p:cNvGrpSpPr/>
          <p:nvPr/>
        </p:nvGrpSpPr>
        <p:grpSpPr>
          <a:xfrm>
            <a:off x="-6607" y="5949944"/>
            <a:ext cx="12192000" cy="338554"/>
            <a:chOff x="-6607" y="5949944"/>
            <a:chExt cx="12192000" cy="338554"/>
          </a:xfrm>
        </p:grpSpPr>
        <p:sp>
          <p:nvSpPr>
            <p:cNvPr id="34" name="Rettangolo 33">
              <a:extLst>
                <a:ext uri="{FF2B5EF4-FFF2-40B4-BE49-F238E27FC236}">
                  <a16:creationId xmlns:a16="http://schemas.microsoft.com/office/drawing/2014/main" id="{808388C3-EFA9-E381-8E46-7D89874EC13E}"/>
                </a:ext>
              </a:extLst>
            </p:cNvPr>
            <p:cNvSpPr/>
            <p:nvPr/>
          </p:nvSpPr>
          <p:spPr>
            <a:xfrm>
              <a:off x="-6607" y="5949944"/>
              <a:ext cx="12192000" cy="338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35" name="CasellaDiTesto 3">
              <a:extLst>
                <a:ext uri="{FF2B5EF4-FFF2-40B4-BE49-F238E27FC236}">
                  <a16:creationId xmlns:a16="http://schemas.microsoft.com/office/drawing/2014/main" id="{57290BF3-90ED-3C47-93B4-83EDF36DE91B}"/>
                </a:ext>
              </a:extLst>
            </p:cNvPr>
            <p:cNvSpPr txBox="1"/>
            <p:nvPr/>
          </p:nvSpPr>
          <p:spPr>
            <a:xfrm>
              <a:off x="914406" y="5992669"/>
              <a:ext cx="10902498" cy="261610"/>
            </a:xfrm>
            <a:prstGeom prst="rect">
              <a:avLst/>
            </a:prstGeom>
            <a:noFill/>
          </p:spPr>
          <p:txBody>
            <a:bodyPr wrap="square">
              <a:spAutoFit/>
            </a:bodyPr>
            <a:lstStyle>
              <a:defPPr>
                <a:defRPr lang="it-IT"/>
              </a:defPPr>
              <a:lvl1pPr algn="ctr">
                <a:defRPr sz="1100" b="1">
                  <a:solidFill>
                    <a:schemeClr val="accent1">
                      <a:lumMod val="50000"/>
                    </a:schemeClr>
                  </a:solidFill>
                  <a:latin typeface="Poppins" panose="00000500000000000000" pitchFamily="2" charset="0"/>
                  <a:cs typeface="Poppins" panose="00000500000000000000" pitchFamily="2" charset="0"/>
                </a:defRPr>
              </a:lvl1pPr>
            </a:lstStyle>
            <a:p>
              <a:pPr algn="just"/>
              <a:r>
                <a:rPr lang="it-IT">
                  <a:solidFill>
                    <a:srgbClr val="FF0000"/>
                  </a:solidFill>
                </a:rPr>
                <a:t>Tutte le procedure ambientali sono state espletate con l'ottenimento del parere favorevole da parte degli Enti preposti al rilascio degli stessi.</a:t>
              </a:r>
              <a:endParaRPr lang="en-US">
                <a:solidFill>
                  <a:srgbClr val="FF0000"/>
                </a:solidFill>
              </a:endParaRPr>
            </a:p>
          </p:txBody>
        </p:sp>
        <p:pic>
          <p:nvPicPr>
            <p:cNvPr id="36" name="Elemento grafico 35" descr="Avviso contorno">
              <a:extLst>
                <a:ext uri="{FF2B5EF4-FFF2-40B4-BE49-F238E27FC236}">
                  <a16:creationId xmlns:a16="http://schemas.microsoft.com/office/drawing/2014/main" id="{6DBB2C0C-EB6D-39F8-125E-08D4EF6CDA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798" y="5995414"/>
              <a:ext cx="275408" cy="275408"/>
            </a:xfrm>
            <a:prstGeom prst="rect">
              <a:avLst/>
            </a:prstGeom>
          </p:spPr>
        </p:pic>
      </p:grpSp>
      <p:cxnSp>
        <p:nvCxnSpPr>
          <p:cNvPr id="37" name="Straight Connector 45">
            <a:extLst>
              <a:ext uri="{FF2B5EF4-FFF2-40B4-BE49-F238E27FC236}">
                <a16:creationId xmlns:a16="http://schemas.microsoft.com/office/drawing/2014/main" id="{E5BFDC23-F67F-7143-6686-109F4ECD4968}"/>
              </a:ext>
            </a:extLst>
          </p:cNvPr>
          <p:cNvCxnSpPr>
            <a:cxnSpLocks/>
          </p:cNvCxnSpPr>
          <p:nvPr/>
        </p:nvCxnSpPr>
        <p:spPr bwMode="auto">
          <a:xfrm rot="5400000" flipV="1">
            <a:off x="-1268497" y="3865118"/>
            <a:ext cx="3960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Freeform 29">
            <a:extLst>
              <a:ext uri="{FF2B5EF4-FFF2-40B4-BE49-F238E27FC236}">
                <a16:creationId xmlns:a16="http://schemas.microsoft.com/office/drawing/2014/main" id="{F765D804-2DB0-A9D7-8E45-E8DD576A27F5}"/>
              </a:ext>
            </a:extLst>
          </p:cNvPr>
          <p:cNvSpPr>
            <a:spLocks noChangeArrowheads="1"/>
          </p:cNvSpPr>
          <p:nvPr/>
        </p:nvSpPr>
        <p:spPr bwMode="auto">
          <a:xfrm rot="5400000">
            <a:off x="406401" y="1462586"/>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4"/>
            <a:stretch>
              <a:fillRect/>
            </a:stretch>
          </a:blipFill>
          <a:ln/>
        </p:spPr>
        <p:style>
          <a:lnRef idx="0">
            <a:schemeClr val="dk1"/>
          </a:lnRef>
          <a:fillRef idx="3">
            <a:schemeClr val="dk1"/>
          </a:fillRef>
          <a:effectRef idx="3">
            <a:schemeClr val="dk1"/>
          </a:effectRef>
          <a:fontRef idx="minor">
            <a:schemeClr val="lt1"/>
          </a:fontRef>
        </p:style>
        <p:txBody>
          <a:bodyPr vert="vert270"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PD</a:t>
            </a:r>
          </a:p>
        </p:txBody>
      </p:sp>
      <p:sp>
        <p:nvSpPr>
          <p:cNvPr id="39" name="Freeform 31">
            <a:extLst>
              <a:ext uri="{FF2B5EF4-FFF2-40B4-BE49-F238E27FC236}">
                <a16:creationId xmlns:a16="http://schemas.microsoft.com/office/drawing/2014/main" id="{B6993678-5375-093B-F0D4-20B1AAADF1CF}"/>
              </a:ext>
            </a:extLst>
          </p:cNvPr>
          <p:cNvSpPr>
            <a:spLocks noChangeArrowheads="1"/>
          </p:cNvSpPr>
          <p:nvPr/>
        </p:nvSpPr>
        <p:spPr bwMode="auto">
          <a:xfrm flipV="1">
            <a:off x="621326" y="2433906"/>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40" name="Freeform 31">
            <a:extLst>
              <a:ext uri="{FF2B5EF4-FFF2-40B4-BE49-F238E27FC236}">
                <a16:creationId xmlns:a16="http://schemas.microsoft.com/office/drawing/2014/main" id="{00627318-9BE3-9751-F486-800AF5C196BF}"/>
              </a:ext>
            </a:extLst>
          </p:cNvPr>
          <p:cNvSpPr>
            <a:spLocks noChangeArrowheads="1"/>
          </p:cNvSpPr>
          <p:nvPr/>
        </p:nvSpPr>
        <p:spPr bwMode="auto">
          <a:xfrm flipV="1">
            <a:off x="623626" y="3439095"/>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41" name="Freeform 31">
            <a:extLst>
              <a:ext uri="{FF2B5EF4-FFF2-40B4-BE49-F238E27FC236}">
                <a16:creationId xmlns:a16="http://schemas.microsoft.com/office/drawing/2014/main" id="{C7F4A142-2351-8BFC-6380-8D7624874D19}"/>
              </a:ext>
            </a:extLst>
          </p:cNvPr>
          <p:cNvSpPr>
            <a:spLocks noChangeArrowheads="1"/>
          </p:cNvSpPr>
          <p:nvPr/>
        </p:nvSpPr>
        <p:spPr bwMode="auto">
          <a:xfrm flipV="1">
            <a:off x="621326" y="4444284"/>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42" name="Freeform 31">
            <a:extLst>
              <a:ext uri="{FF2B5EF4-FFF2-40B4-BE49-F238E27FC236}">
                <a16:creationId xmlns:a16="http://schemas.microsoft.com/office/drawing/2014/main" id="{2C8E4ED6-7C08-FCDD-8369-5176CAF38FE3}"/>
              </a:ext>
            </a:extLst>
          </p:cNvPr>
          <p:cNvSpPr>
            <a:spLocks noChangeArrowheads="1"/>
          </p:cNvSpPr>
          <p:nvPr/>
        </p:nvSpPr>
        <p:spPr bwMode="auto">
          <a:xfrm flipV="1">
            <a:off x="616954" y="544947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43" name="CasellaDiTesto 42">
            <a:extLst>
              <a:ext uri="{FF2B5EF4-FFF2-40B4-BE49-F238E27FC236}">
                <a16:creationId xmlns:a16="http://schemas.microsoft.com/office/drawing/2014/main" id="{3E866DA3-36BF-8328-97D4-A3A6A9F4DA3C}"/>
              </a:ext>
            </a:extLst>
          </p:cNvPr>
          <p:cNvSpPr txBox="1"/>
          <p:nvPr/>
        </p:nvSpPr>
        <p:spPr>
          <a:xfrm>
            <a:off x="1014536" y="5316003"/>
            <a:ext cx="10251691" cy="461665"/>
          </a:xfrm>
          <a:prstGeom prst="rect">
            <a:avLst/>
          </a:prstGeom>
          <a:solidFill>
            <a:schemeClr val="bg1"/>
          </a:solidFill>
          <a:ln w="38100">
            <a:noFill/>
          </a:ln>
        </p:spPr>
        <p:txBody>
          <a:bodyPr wrap="square" lIns="91440" tIns="45720" rIns="91440" bIns="45720" anchor="t">
            <a:spAutoFit/>
          </a:bodyPr>
          <a:lstStyle/>
          <a:p>
            <a:pPr algn="just"/>
            <a:r>
              <a:rPr lang="it-IT" sz="1200" b="1" err="1">
                <a:latin typeface="Lato" panose="020F0502020204030203" pitchFamily="34" charset="0"/>
                <a:ea typeface="Lato" panose="020F0502020204030203" pitchFamily="34" charset="0"/>
                <a:cs typeface="Lato" panose="020F0502020204030203" pitchFamily="34" charset="0"/>
              </a:rPr>
              <a:t>V.I.Arch</a:t>
            </a:r>
            <a:endParaRPr lang="it-IT" sz="1200" b="1">
              <a:latin typeface="Lato" panose="020F0502020204030203" pitchFamily="34" charset="0"/>
              <a:ea typeface="Lato" panose="020F0502020204030203" pitchFamily="34" charset="0"/>
              <a:cs typeface="Lato" panose="020F0502020204030203" pitchFamily="34" charset="0"/>
            </a:endParaRP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In corso</a:t>
            </a:r>
          </a:p>
        </p:txBody>
      </p:sp>
    </p:spTree>
    <p:extLst>
      <p:ext uri="{BB962C8B-B14F-4D97-AF65-F5344CB8AC3E}">
        <p14:creationId xmlns:p14="http://schemas.microsoft.com/office/powerpoint/2010/main" val="970108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Immagine 5">
            <a:extLst>
              <a:ext uri="{FF2B5EF4-FFF2-40B4-BE49-F238E27FC236}">
                <a16:creationId xmlns:a16="http://schemas.microsoft.com/office/drawing/2014/main" id="{30B436D0-7C7B-AA25-4D5D-390C28573117}"/>
              </a:ext>
            </a:extLst>
          </p:cNvPr>
          <p:cNvPicPr>
            <a:picLocks noChangeAspect="1"/>
          </p:cNvPicPr>
          <p:nvPr/>
        </p:nvPicPr>
        <p:blipFill rotWithShape="1">
          <a:blip r:embed="rId2"/>
          <a:srcRect l="12145" t="742" r="7948" b="3013"/>
          <a:stretch/>
        </p:blipFill>
        <p:spPr>
          <a:xfrm>
            <a:off x="3895636" y="1168763"/>
            <a:ext cx="7531178" cy="4804316"/>
          </a:xfrm>
          <a:prstGeom prst="rect">
            <a:avLst/>
          </a:prstGeom>
        </p:spPr>
      </p:pic>
      <p:pic>
        <p:nvPicPr>
          <p:cNvPr id="23" name="Picture 11">
            <a:extLst>
              <a:ext uri="{FF2B5EF4-FFF2-40B4-BE49-F238E27FC236}">
                <a16:creationId xmlns:a16="http://schemas.microsoft.com/office/drawing/2014/main" id="{5733DB2E-5A65-F987-F74C-F6ECE4728356}"/>
              </a:ext>
            </a:extLst>
          </p:cNvPr>
          <p:cNvPicPr>
            <a:picLocks noChangeAspect="1"/>
          </p:cNvPicPr>
          <p:nvPr/>
        </p:nvPicPr>
        <p:blipFill rotWithShape="1">
          <a:blip r:embed="rId3"/>
          <a:srcRect l="4011" t="13484" r="28115" b="7543"/>
          <a:stretch/>
        </p:blipFill>
        <p:spPr>
          <a:xfrm>
            <a:off x="349509" y="1696945"/>
            <a:ext cx="5060502" cy="4157393"/>
          </a:xfrm>
          <a:prstGeom prst="ellipse">
            <a:avLst/>
          </a:prstGeom>
          <a:ln w="28575">
            <a:solidFill>
              <a:schemeClr val="accent4"/>
            </a:solidFill>
            <a:prstDash val="sysDash"/>
          </a:ln>
        </p:spPr>
      </p:pic>
      <p:sp>
        <p:nvSpPr>
          <p:cNvPr id="25" name="Figura a mano libera: forma 2">
            <a:extLst>
              <a:ext uri="{FF2B5EF4-FFF2-40B4-BE49-F238E27FC236}">
                <a16:creationId xmlns:a16="http://schemas.microsoft.com/office/drawing/2014/main" id="{90574E80-FB9B-74F6-5999-BA31BA77F6DD}"/>
              </a:ext>
            </a:extLst>
          </p:cNvPr>
          <p:cNvSpPr/>
          <p:nvPr/>
        </p:nvSpPr>
        <p:spPr>
          <a:xfrm>
            <a:off x="7715114" y="1184192"/>
            <a:ext cx="1565519" cy="4804316"/>
          </a:xfrm>
          <a:custGeom>
            <a:avLst/>
            <a:gdLst>
              <a:gd name="connsiteX0" fmla="*/ 2440688 w 2440688"/>
              <a:gd name="connsiteY0" fmla="*/ 7101405 h 7103035"/>
              <a:gd name="connsiteX1" fmla="*/ 2400176 w 2440688"/>
              <a:gd name="connsiteY1" fmla="*/ 6991445 h 7103035"/>
              <a:gd name="connsiteX2" fmla="*/ 2359665 w 2440688"/>
              <a:gd name="connsiteY2" fmla="*/ 6389562 h 7103035"/>
              <a:gd name="connsiteX3" fmla="*/ 2133959 w 2440688"/>
              <a:gd name="connsiteY3" fmla="*/ 5770316 h 7103035"/>
              <a:gd name="connsiteX4" fmla="*/ 1995062 w 2440688"/>
              <a:gd name="connsiteY4" fmla="*/ 5457800 h 7103035"/>
              <a:gd name="connsiteX5" fmla="*/ 1688333 w 2440688"/>
              <a:gd name="connsiteY5" fmla="*/ 5272605 h 7103035"/>
              <a:gd name="connsiteX6" fmla="*/ 1063300 w 2440688"/>
              <a:gd name="connsiteY6" fmla="*/ 4798043 h 7103035"/>
              <a:gd name="connsiteX7" fmla="*/ 10004 w 2440688"/>
              <a:gd name="connsiteY7" fmla="*/ 3912579 h 7103035"/>
              <a:gd name="connsiteX8" fmla="*/ 542440 w 2440688"/>
              <a:gd name="connsiteY8" fmla="*/ 3519040 h 7103035"/>
              <a:gd name="connsiteX9" fmla="*/ 704485 w 2440688"/>
              <a:gd name="connsiteY9" fmla="*/ 3038691 h 7103035"/>
              <a:gd name="connsiteX10" fmla="*/ 739209 w 2440688"/>
              <a:gd name="connsiteY10" fmla="*/ 2569916 h 7103035"/>
              <a:gd name="connsiteX11" fmla="*/ 1138536 w 2440688"/>
              <a:gd name="connsiteY11" fmla="*/ 1915946 h 7103035"/>
              <a:gd name="connsiteX12" fmla="*/ 1260070 w 2440688"/>
              <a:gd name="connsiteY12" fmla="*/ 1701815 h 7103035"/>
              <a:gd name="connsiteX13" fmla="*/ 1063300 w 2440688"/>
              <a:gd name="connsiteY13" fmla="*/ 862650 h 7103035"/>
              <a:gd name="connsiteX14" fmla="*/ 935979 w 2440688"/>
              <a:gd name="connsiteY14" fmla="*/ 689030 h 7103035"/>
              <a:gd name="connsiteX15" fmla="*/ 455630 w 2440688"/>
              <a:gd name="connsiteY15" fmla="*/ 347577 h 7103035"/>
              <a:gd name="connsiteX16" fmla="*/ 334095 w 2440688"/>
              <a:gd name="connsiteY16" fmla="*/ 336 h 7103035"/>
              <a:gd name="connsiteX0" fmla="*/ 2440688 w 2440688"/>
              <a:gd name="connsiteY0" fmla="*/ 7134240 h 7135870"/>
              <a:gd name="connsiteX1" fmla="*/ 2400176 w 2440688"/>
              <a:gd name="connsiteY1" fmla="*/ 7024280 h 7135870"/>
              <a:gd name="connsiteX2" fmla="*/ 2359665 w 2440688"/>
              <a:gd name="connsiteY2" fmla="*/ 6422397 h 7135870"/>
              <a:gd name="connsiteX3" fmla="*/ 2133959 w 2440688"/>
              <a:gd name="connsiteY3" fmla="*/ 5803151 h 7135870"/>
              <a:gd name="connsiteX4" fmla="*/ 1995062 w 2440688"/>
              <a:gd name="connsiteY4" fmla="*/ 5490635 h 7135870"/>
              <a:gd name="connsiteX5" fmla="*/ 1688333 w 2440688"/>
              <a:gd name="connsiteY5" fmla="*/ 5305440 h 7135870"/>
              <a:gd name="connsiteX6" fmla="*/ 1063300 w 2440688"/>
              <a:gd name="connsiteY6" fmla="*/ 4830878 h 7135870"/>
              <a:gd name="connsiteX7" fmla="*/ 10004 w 2440688"/>
              <a:gd name="connsiteY7" fmla="*/ 3945414 h 7135870"/>
              <a:gd name="connsiteX8" fmla="*/ 542440 w 2440688"/>
              <a:gd name="connsiteY8" fmla="*/ 3551875 h 7135870"/>
              <a:gd name="connsiteX9" fmla="*/ 704485 w 2440688"/>
              <a:gd name="connsiteY9" fmla="*/ 3071526 h 7135870"/>
              <a:gd name="connsiteX10" fmla="*/ 739209 w 2440688"/>
              <a:gd name="connsiteY10" fmla="*/ 2602751 h 7135870"/>
              <a:gd name="connsiteX11" fmla="*/ 1138536 w 2440688"/>
              <a:gd name="connsiteY11" fmla="*/ 1948781 h 7135870"/>
              <a:gd name="connsiteX12" fmla="*/ 1260070 w 2440688"/>
              <a:gd name="connsiteY12" fmla="*/ 1734650 h 7135870"/>
              <a:gd name="connsiteX13" fmla="*/ 1063300 w 2440688"/>
              <a:gd name="connsiteY13" fmla="*/ 895485 h 7135870"/>
              <a:gd name="connsiteX14" fmla="*/ 935979 w 2440688"/>
              <a:gd name="connsiteY14" fmla="*/ 721865 h 7135870"/>
              <a:gd name="connsiteX15" fmla="*/ 455630 w 2440688"/>
              <a:gd name="connsiteY15" fmla="*/ 380412 h 7135870"/>
              <a:gd name="connsiteX16" fmla="*/ 282337 w 2440688"/>
              <a:gd name="connsiteY16" fmla="*/ 297 h 7135870"/>
              <a:gd name="connsiteX0" fmla="*/ 2440688 w 2440688"/>
              <a:gd name="connsiteY0" fmla="*/ 7134150 h 7135780"/>
              <a:gd name="connsiteX1" fmla="*/ 2400176 w 2440688"/>
              <a:gd name="connsiteY1" fmla="*/ 7024190 h 7135780"/>
              <a:gd name="connsiteX2" fmla="*/ 2359665 w 2440688"/>
              <a:gd name="connsiteY2" fmla="*/ 6422307 h 7135780"/>
              <a:gd name="connsiteX3" fmla="*/ 2133959 w 2440688"/>
              <a:gd name="connsiteY3" fmla="*/ 5803061 h 7135780"/>
              <a:gd name="connsiteX4" fmla="*/ 1995062 w 2440688"/>
              <a:gd name="connsiteY4" fmla="*/ 5490545 h 7135780"/>
              <a:gd name="connsiteX5" fmla="*/ 1688333 w 2440688"/>
              <a:gd name="connsiteY5" fmla="*/ 5305350 h 7135780"/>
              <a:gd name="connsiteX6" fmla="*/ 1063300 w 2440688"/>
              <a:gd name="connsiteY6" fmla="*/ 4830788 h 7135780"/>
              <a:gd name="connsiteX7" fmla="*/ 10004 w 2440688"/>
              <a:gd name="connsiteY7" fmla="*/ 3945324 h 7135780"/>
              <a:gd name="connsiteX8" fmla="*/ 542440 w 2440688"/>
              <a:gd name="connsiteY8" fmla="*/ 3551785 h 7135780"/>
              <a:gd name="connsiteX9" fmla="*/ 704485 w 2440688"/>
              <a:gd name="connsiteY9" fmla="*/ 3071436 h 7135780"/>
              <a:gd name="connsiteX10" fmla="*/ 739209 w 2440688"/>
              <a:gd name="connsiteY10" fmla="*/ 2602661 h 7135780"/>
              <a:gd name="connsiteX11" fmla="*/ 1138536 w 2440688"/>
              <a:gd name="connsiteY11" fmla="*/ 1948691 h 7135780"/>
              <a:gd name="connsiteX12" fmla="*/ 1260070 w 2440688"/>
              <a:gd name="connsiteY12" fmla="*/ 1734560 h 7135780"/>
              <a:gd name="connsiteX13" fmla="*/ 1063300 w 2440688"/>
              <a:gd name="connsiteY13" fmla="*/ 895395 h 7135780"/>
              <a:gd name="connsiteX14" fmla="*/ 935979 w 2440688"/>
              <a:gd name="connsiteY14" fmla="*/ 721775 h 7135780"/>
              <a:gd name="connsiteX15" fmla="*/ 375117 w 2440688"/>
              <a:gd name="connsiteY15" fmla="*/ 506337 h 7135780"/>
              <a:gd name="connsiteX16" fmla="*/ 282337 w 2440688"/>
              <a:gd name="connsiteY16" fmla="*/ 207 h 7135780"/>
              <a:gd name="connsiteX0" fmla="*/ 2440688 w 2440688"/>
              <a:gd name="connsiteY0" fmla="*/ 7134150 h 7135780"/>
              <a:gd name="connsiteX1" fmla="*/ 2400176 w 2440688"/>
              <a:gd name="connsiteY1" fmla="*/ 7024190 h 7135780"/>
              <a:gd name="connsiteX2" fmla="*/ 2359665 w 2440688"/>
              <a:gd name="connsiteY2" fmla="*/ 6422307 h 7135780"/>
              <a:gd name="connsiteX3" fmla="*/ 2133959 w 2440688"/>
              <a:gd name="connsiteY3" fmla="*/ 5803061 h 7135780"/>
              <a:gd name="connsiteX4" fmla="*/ 1995062 w 2440688"/>
              <a:gd name="connsiteY4" fmla="*/ 5490545 h 7135780"/>
              <a:gd name="connsiteX5" fmla="*/ 1688333 w 2440688"/>
              <a:gd name="connsiteY5" fmla="*/ 5305350 h 7135780"/>
              <a:gd name="connsiteX6" fmla="*/ 1063300 w 2440688"/>
              <a:gd name="connsiteY6" fmla="*/ 4830788 h 7135780"/>
              <a:gd name="connsiteX7" fmla="*/ 10004 w 2440688"/>
              <a:gd name="connsiteY7" fmla="*/ 3945324 h 7135780"/>
              <a:gd name="connsiteX8" fmla="*/ 542440 w 2440688"/>
              <a:gd name="connsiteY8" fmla="*/ 3551785 h 7135780"/>
              <a:gd name="connsiteX9" fmla="*/ 704485 w 2440688"/>
              <a:gd name="connsiteY9" fmla="*/ 3071436 h 7135780"/>
              <a:gd name="connsiteX10" fmla="*/ 739209 w 2440688"/>
              <a:gd name="connsiteY10" fmla="*/ 2602661 h 7135780"/>
              <a:gd name="connsiteX11" fmla="*/ 1138536 w 2440688"/>
              <a:gd name="connsiteY11" fmla="*/ 1948691 h 7135780"/>
              <a:gd name="connsiteX12" fmla="*/ 1260070 w 2440688"/>
              <a:gd name="connsiteY12" fmla="*/ 1734560 h 7135780"/>
              <a:gd name="connsiteX13" fmla="*/ 1063300 w 2440688"/>
              <a:gd name="connsiteY13" fmla="*/ 895395 h 7135780"/>
              <a:gd name="connsiteX14" fmla="*/ 803708 w 2440688"/>
              <a:gd name="connsiteY14" fmla="*/ 793002 h 7135780"/>
              <a:gd name="connsiteX15" fmla="*/ 375117 w 2440688"/>
              <a:gd name="connsiteY15" fmla="*/ 506337 h 7135780"/>
              <a:gd name="connsiteX16" fmla="*/ 282337 w 2440688"/>
              <a:gd name="connsiteY16" fmla="*/ 207 h 7135780"/>
              <a:gd name="connsiteX0" fmla="*/ 2440688 w 2440688"/>
              <a:gd name="connsiteY0" fmla="*/ 7134150 h 7135780"/>
              <a:gd name="connsiteX1" fmla="*/ 2400176 w 2440688"/>
              <a:gd name="connsiteY1" fmla="*/ 7024190 h 7135780"/>
              <a:gd name="connsiteX2" fmla="*/ 2359665 w 2440688"/>
              <a:gd name="connsiteY2" fmla="*/ 6422307 h 7135780"/>
              <a:gd name="connsiteX3" fmla="*/ 2133959 w 2440688"/>
              <a:gd name="connsiteY3" fmla="*/ 5803061 h 7135780"/>
              <a:gd name="connsiteX4" fmla="*/ 1995062 w 2440688"/>
              <a:gd name="connsiteY4" fmla="*/ 5490545 h 7135780"/>
              <a:gd name="connsiteX5" fmla="*/ 1688333 w 2440688"/>
              <a:gd name="connsiteY5" fmla="*/ 5305350 h 7135780"/>
              <a:gd name="connsiteX6" fmla="*/ 1063300 w 2440688"/>
              <a:gd name="connsiteY6" fmla="*/ 4830788 h 7135780"/>
              <a:gd name="connsiteX7" fmla="*/ 10004 w 2440688"/>
              <a:gd name="connsiteY7" fmla="*/ 3945324 h 7135780"/>
              <a:gd name="connsiteX8" fmla="*/ 542440 w 2440688"/>
              <a:gd name="connsiteY8" fmla="*/ 3551785 h 7135780"/>
              <a:gd name="connsiteX9" fmla="*/ 704485 w 2440688"/>
              <a:gd name="connsiteY9" fmla="*/ 3071436 h 7135780"/>
              <a:gd name="connsiteX10" fmla="*/ 739209 w 2440688"/>
              <a:gd name="connsiteY10" fmla="*/ 2602661 h 7135780"/>
              <a:gd name="connsiteX11" fmla="*/ 1138536 w 2440688"/>
              <a:gd name="connsiteY11" fmla="*/ 1948691 h 7135780"/>
              <a:gd name="connsiteX12" fmla="*/ 1260070 w 2440688"/>
              <a:gd name="connsiteY12" fmla="*/ 1734560 h 7135780"/>
              <a:gd name="connsiteX13" fmla="*/ 1011542 w 2440688"/>
              <a:gd name="connsiteY13" fmla="*/ 1010452 h 7135780"/>
              <a:gd name="connsiteX14" fmla="*/ 803708 w 2440688"/>
              <a:gd name="connsiteY14" fmla="*/ 793002 h 7135780"/>
              <a:gd name="connsiteX15" fmla="*/ 375117 w 2440688"/>
              <a:gd name="connsiteY15" fmla="*/ 506337 h 7135780"/>
              <a:gd name="connsiteX16" fmla="*/ 282337 w 2440688"/>
              <a:gd name="connsiteY16" fmla="*/ 207 h 7135780"/>
              <a:gd name="connsiteX0" fmla="*/ 2440688 w 2440688"/>
              <a:gd name="connsiteY0" fmla="*/ 7134150 h 7135780"/>
              <a:gd name="connsiteX1" fmla="*/ 2400176 w 2440688"/>
              <a:gd name="connsiteY1" fmla="*/ 7024190 h 7135780"/>
              <a:gd name="connsiteX2" fmla="*/ 2359665 w 2440688"/>
              <a:gd name="connsiteY2" fmla="*/ 6422307 h 7135780"/>
              <a:gd name="connsiteX3" fmla="*/ 2133959 w 2440688"/>
              <a:gd name="connsiteY3" fmla="*/ 5803061 h 7135780"/>
              <a:gd name="connsiteX4" fmla="*/ 1995062 w 2440688"/>
              <a:gd name="connsiteY4" fmla="*/ 5490545 h 7135780"/>
              <a:gd name="connsiteX5" fmla="*/ 1688333 w 2440688"/>
              <a:gd name="connsiteY5" fmla="*/ 5305350 h 7135780"/>
              <a:gd name="connsiteX6" fmla="*/ 1063300 w 2440688"/>
              <a:gd name="connsiteY6" fmla="*/ 4830788 h 7135780"/>
              <a:gd name="connsiteX7" fmla="*/ 10004 w 2440688"/>
              <a:gd name="connsiteY7" fmla="*/ 3945324 h 7135780"/>
              <a:gd name="connsiteX8" fmla="*/ 542440 w 2440688"/>
              <a:gd name="connsiteY8" fmla="*/ 3551785 h 7135780"/>
              <a:gd name="connsiteX9" fmla="*/ 704485 w 2440688"/>
              <a:gd name="connsiteY9" fmla="*/ 3071436 h 7135780"/>
              <a:gd name="connsiteX10" fmla="*/ 739209 w 2440688"/>
              <a:gd name="connsiteY10" fmla="*/ 2602661 h 7135780"/>
              <a:gd name="connsiteX11" fmla="*/ 1138536 w 2440688"/>
              <a:gd name="connsiteY11" fmla="*/ 1948691 h 7135780"/>
              <a:gd name="connsiteX12" fmla="*/ 1242818 w 2440688"/>
              <a:gd name="connsiteY12" fmla="*/ 1734560 h 7135780"/>
              <a:gd name="connsiteX13" fmla="*/ 1011542 w 2440688"/>
              <a:gd name="connsiteY13" fmla="*/ 1010452 h 7135780"/>
              <a:gd name="connsiteX14" fmla="*/ 803708 w 2440688"/>
              <a:gd name="connsiteY14" fmla="*/ 793002 h 7135780"/>
              <a:gd name="connsiteX15" fmla="*/ 375117 w 2440688"/>
              <a:gd name="connsiteY15" fmla="*/ 506337 h 7135780"/>
              <a:gd name="connsiteX16" fmla="*/ 282337 w 2440688"/>
              <a:gd name="connsiteY16" fmla="*/ 207 h 713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0688" h="7135780">
                <a:moveTo>
                  <a:pt x="2440688" y="7134150"/>
                </a:moveTo>
                <a:cubicBezTo>
                  <a:pt x="2427184" y="7138490"/>
                  <a:pt x="2413680" y="7142830"/>
                  <a:pt x="2400176" y="7024190"/>
                </a:cubicBezTo>
                <a:cubicBezTo>
                  <a:pt x="2386672" y="6905550"/>
                  <a:pt x="2404034" y="6625828"/>
                  <a:pt x="2359665" y="6422307"/>
                </a:cubicBezTo>
                <a:cubicBezTo>
                  <a:pt x="2315296" y="6218786"/>
                  <a:pt x="2194726" y="5958355"/>
                  <a:pt x="2133959" y="5803061"/>
                </a:cubicBezTo>
                <a:cubicBezTo>
                  <a:pt x="2073192" y="5647767"/>
                  <a:pt x="2069333" y="5573497"/>
                  <a:pt x="1995062" y="5490545"/>
                </a:cubicBezTo>
                <a:cubicBezTo>
                  <a:pt x="1920791" y="5407593"/>
                  <a:pt x="1843627" y="5415309"/>
                  <a:pt x="1688333" y="5305350"/>
                </a:cubicBezTo>
                <a:cubicBezTo>
                  <a:pt x="1533039" y="5195390"/>
                  <a:pt x="1343021" y="5057459"/>
                  <a:pt x="1063300" y="4830788"/>
                </a:cubicBezTo>
                <a:cubicBezTo>
                  <a:pt x="783579" y="4604117"/>
                  <a:pt x="96814" y="4158491"/>
                  <a:pt x="10004" y="3945324"/>
                </a:cubicBezTo>
                <a:cubicBezTo>
                  <a:pt x="-76806" y="3732157"/>
                  <a:pt x="426693" y="3697433"/>
                  <a:pt x="542440" y="3551785"/>
                </a:cubicBezTo>
                <a:cubicBezTo>
                  <a:pt x="658187" y="3406137"/>
                  <a:pt x="671690" y="3229623"/>
                  <a:pt x="704485" y="3071436"/>
                </a:cubicBezTo>
                <a:cubicBezTo>
                  <a:pt x="737280" y="2913249"/>
                  <a:pt x="666867" y="2789785"/>
                  <a:pt x="739209" y="2602661"/>
                </a:cubicBezTo>
                <a:cubicBezTo>
                  <a:pt x="811551" y="2415537"/>
                  <a:pt x="1054601" y="2093375"/>
                  <a:pt x="1138536" y="1948691"/>
                </a:cubicBezTo>
                <a:cubicBezTo>
                  <a:pt x="1222471" y="1804008"/>
                  <a:pt x="1263984" y="1890933"/>
                  <a:pt x="1242818" y="1734560"/>
                </a:cubicBezTo>
                <a:cubicBezTo>
                  <a:pt x="1221652" y="1578187"/>
                  <a:pt x="1084727" y="1167378"/>
                  <a:pt x="1011542" y="1010452"/>
                </a:cubicBezTo>
                <a:cubicBezTo>
                  <a:pt x="938357" y="853526"/>
                  <a:pt x="909779" y="877021"/>
                  <a:pt x="803708" y="793002"/>
                </a:cubicBezTo>
                <a:cubicBezTo>
                  <a:pt x="697637" y="708983"/>
                  <a:pt x="475431" y="621119"/>
                  <a:pt x="375117" y="506337"/>
                </a:cubicBezTo>
                <a:cubicBezTo>
                  <a:pt x="274803" y="391555"/>
                  <a:pt x="246649" y="-10403"/>
                  <a:pt x="282337" y="207"/>
                </a:cubicBezTo>
              </a:path>
            </a:pathLst>
          </a:custGeom>
          <a:noFill/>
          <a:ln w="3492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7" name="Ovale 6">
            <a:extLst>
              <a:ext uri="{FF2B5EF4-FFF2-40B4-BE49-F238E27FC236}">
                <a16:creationId xmlns:a16="http://schemas.microsoft.com/office/drawing/2014/main" id="{168AC376-6E4B-5F96-8B47-48F76C9683AA}"/>
              </a:ext>
            </a:extLst>
          </p:cNvPr>
          <p:cNvSpPr/>
          <p:nvPr/>
        </p:nvSpPr>
        <p:spPr>
          <a:xfrm>
            <a:off x="8512629" y="3944343"/>
            <a:ext cx="239495" cy="239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9" name="Ovale 7">
            <a:extLst>
              <a:ext uri="{FF2B5EF4-FFF2-40B4-BE49-F238E27FC236}">
                <a16:creationId xmlns:a16="http://schemas.microsoft.com/office/drawing/2014/main" id="{456CAC70-D2AB-E007-279D-3D8838DAF638}"/>
              </a:ext>
            </a:extLst>
          </p:cNvPr>
          <p:cNvSpPr/>
          <p:nvPr/>
        </p:nvSpPr>
        <p:spPr>
          <a:xfrm>
            <a:off x="6534973" y="1735120"/>
            <a:ext cx="239495" cy="239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31" name="Title 1">
            <a:extLst>
              <a:ext uri="{FF2B5EF4-FFF2-40B4-BE49-F238E27FC236}">
                <a16:creationId xmlns:a16="http://schemas.microsoft.com/office/drawing/2014/main" id="{EE9F2BE0-C31F-9234-DDEA-AC6AA94F5F40}"/>
              </a:ext>
            </a:extLst>
          </p:cNvPr>
          <p:cNvSpPr txBox="1">
            <a:spLocks/>
          </p:cNvSpPr>
          <p:nvPr/>
        </p:nvSpPr>
        <p:spPr>
          <a:xfrm>
            <a:off x="8850944" y="4011686"/>
            <a:ext cx="2094533" cy="339950"/>
          </a:xfrm>
          <a:prstGeom prst="rect">
            <a:avLst/>
          </a:prstGeom>
          <a:noFill/>
        </p:spPr>
        <p:txBody>
          <a:bodyPr lIns="58652" tIns="29326" rIns="58652" bIns="29326"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94" i="1">
                <a:solidFill>
                  <a:schemeClr val="bg1"/>
                </a:solidFill>
                <a:latin typeface="Lato"/>
                <a:ea typeface="Lato"/>
                <a:cs typeface="Lato"/>
              </a:rPr>
              <a:t>Cortina </a:t>
            </a:r>
            <a:r>
              <a:rPr lang="en-US" sz="2694" i="1" err="1">
                <a:solidFill>
                  <a:schemeClr val="bg1"/>
                </a:solidFill>
                <a:latin typeface="Lato"/>
                <a:ea typeface="Lato"/>
                <a:cs typeface="Lato"/>
              </a:rPr>
              <a:t>d’Ampezzo</a:t>
            </a:r>
            <a:endParaRPr lang="en-US" sz="2694" i="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3" name="Title 1">
            <a:extLst>
              <a:ext uri="{FF2B5EF4-FFF2-40B4-BE49-F238E27FC236}">
                <a16:creationId xmlns:a16="http://schemas.microsoft.com/office/drawing/2014/main" id="{2C01BAA9-225A-DB94-AD2B-2FE7279F966B}"/>
              </a:ext>
            </a:extLst>
          </p:cNvPr>
          <p:cNvSpPr txBox="1">
            <a:spLocks/>
          </p:cNvSpPr>
          <p:nvPr/>
        </p:nvSpPr>
        <p:spPr>
          <a:xfrm>
            <a:off x="3895636" y="1222006"/>
            <a:ext cx="2035122" cy="375181"/>
          </a:xfrm>
          <a:prstGeom prst="rect">
            <a:avLst/>
          </a:prstGeom>
          <a:noFill/>
        </p:spPr>
        <p:txBody>
          <a:bodyPr lIns="58652" tIns="29326" rIns="58652" bIns="29326"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68" i="1" err="1">
                <a:solidFill>
                  <a:schemeClr val="bg1"/>
                </a:solidFill>
                <a:latin typeface="Lato"/>
                <a:ea typeface="Lato"/>
                <a:cs typeface="Lato"/>
              </a:rPr>
              <a:t>Pista</a:t>
            </a:r>
            <a:r>
              <a:rPr lang="en-US" sz="1668" i="1">
                <a:solidFill>
                  <a:schemeClr val="bg1"/>
                </a:solidFill>
                <a:latin typeface="Lato"/>
                <a:ea typeface="Lato"/>
                <a:cs typeface="Lato"/>
              </a:rPr>
              <a:t> Eugenio Monti</a:t>
            </a:r>
            <a:endParaRPr lang="en-US" sz="1668" i="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7" name="Ovale 1">
            <a:extLst>
              <a:ext uri="{FF2B5EF4-FFF2-40B4-BE49-F238E27FC236}">
                <a16:creationId xmlns:a16="http://schemas.microsoft.com/office/drawing/2014/main" id="{21433BBD-3169-0213-6D43-24ADF1EDDAF5}"/>
              </a:ext>
            </a:extLst>
          </p:cNvPr>
          <p:cNvSpPr/>
          <p:nvPr/>
        </p:nvSpPr>
        <p:spPr>
          <a:xfrm>
            <a:off x="5397662" y="1234491"/>
            <a:ext cx="2628562" cy="1784199"/>
          </a:xfrm>
          <a:prstGeom prst="ellipse">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Tree>
    <p:extLst>
      <p:ext uri="{BB962C8B-B14F-4D97-AF65-F5344CB8AC3E}">
        <p14:creationId xmlns:p14="http://schemas.microsoft.com/office/powerpoint/2010/main" val="2921821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45">
            <a:extLst>
              <a:ext uri="{FF2B5EF4-FFF2-40B4-BE49-F238E27FC236}">
                <a16:creationId xmlns:a16="http://schemas.microsoft.com/office/drawing/2014/main" id="{D3392E2D-B095-6AEF-AAA3-30BAE1307077}"/>
              </a:ext>
            </a:extLst>
          </p:cNvPr>
          <p:cNvCxnSpPr>
            <a:cxnSpLocks/>
          </p:cNvCxnSpPr>
          <p:nvPr/>
        </p:nvCxnSpPr>
        <p:spPr bwMode="auto">
          <a:xfrm rot="5400000" flipV="1">
            <a:off x="-1412497" y="3667923"/>
            <a:ext cx="4248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Immagine 7" descr="Immagine che contiene testo, Carattere, bianco e nero, bianco&#10;&#10;Descrizione generata automaticamente">
            <a:extLst>
              <a:ext uri="{FF2B5EF4-FFF2-40B4-BE49-F238E27FC236}">
                <a16:creationId xmlns:a16="http://schemas.microsoft.com/office/drawing/2014/main" id="{8CE40397-072D-97A9-C3CD-5381DB341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860" y="2032808"/>
            <a:ext cx="7009396" cy="2786237"/>
          </a:xfrm>
          <a:prstGeom prst="rect">
            <a:avLst/>
          </a:prstGeom>
        </p:spPr>
      </p:pic>
      <p:sp>
        <p:nvSpPr>
          <p:cNvPr id="9" name="Title 1">
            <a:extLst>
              <a:ext uri="{FF2B5EF4-FFF2-40B4-BE49-F238E27FC236}">
                <a16:creationId xmlns:a16="http://schemas.microsoft.com/office/drawing/2014/main" id="{2ABB7846-B008-B88D-7CD1-107D2A96DB27}"/>
              </a:ext>
            </a:extLst>
          </p:cNvPr>
          <p:cNvSpPr txBox="1">
            <a:spLocks/>
          </p:cNvSpPr>
          <p:nvPr/>
        </p:nvSpPr>
        <p:spPr>
          <a:xfrm>
            <a:off x="4057311" y="1670247"/>
            <a:ext cx="4598518" cy="362561"/>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a:solidFill>
                  <a:schemeClr val="accent1"/>
                </a:solidFill>
                <a:latin typeface="Lato"/>
                <a:ea typeface="Lato"/>
                <a:cs typeface="Lato"/>
              </a:rPr>
              <a:t>I </a:t>
            </a:r>
            <a:r>
              <a:rPr lang="en-US" sz="1800" b="1" i="1" err="1">
                <a:solidFill>
                  <a:schemeClr val="accent1"/>
                </a:solidFill>
                <a:latin typeface="Lato"/>
                <a:ea typeface="Lato"/>
                <a:cs typeface="Lato"/>
              </a:rPr>
              <a:t>motivi</a:t>
            </a:r>
            <a:r>
              <a:rPr lang="en-US" sz="1800" b="1" i="1">
                <a:solidFill>
                  <a:schemeClr val="accent1"/>
                </a:solidFill>
                <a:latin typeface="Lato"/>
                <a:ea typeface="Lato"/>
                <a:cs typeface="Lato"/>
              </a:rPr>
              <a:t> </a:t>
            </a:r>
            <a:r>
              <a:rPr lang="en-US" sz="1800" b="1" i="1" err="1">
                <a:solidFill>
                  <a:schemeClr val="accent1"/>
                </a:solidFill>
                <a:latin typeface="Lato"/>
                <a:ea typeface="Lato"/>
                <a:cs typeface="Lato"/>
              </a:rPr>
              <a:t>dell'esclusione</a:t>
            </a:r>
            <a:r>
              <a:rPr lang="en-US" sz="1800" b="1" i="1">
                <a:solidFill>
                  <a:schemeClr val="accent1"/>
                </a:solidFill>
                <a:latin typeface="Lato"/>
                <a:ea typeface="Lato"/>
                <a:cs typeface="Lato"/>
              </a:rPr>
              <a:t> dalla </a:t>
            </a:r>
            <a:r>
              <a:rPr lang="en-US" sz="1800" b="1" i="1" err="1">
                <a:solidFill>
                  <a:schemeClr val="accent1"/>
                </a:solidFill>
                <a:latin typeface="Lato"/>
                <a:ea typeface="Lato"/>
                <a:cs typeface="Lato"/>
              </a:rPr>
              <a:t>procedura</a:t>
            </a:r>
            <a:r>
              <a:rPr lang="en-US" sz="1800" b="1" i="1">
                <a:solidFill>
                  <a:schemeClr val="accent1"/>
                </a:solidFill>
                <a:latin typeface="Lato"/>
                <a:ea typeface="Lato"/>
                <a:cs typeface="Lato"/>
              </a:rPr>
              <a:t> di VIA:</a:t>
            </a:r>
          </a:p>
          <a:p>
            <a:endParaRPr lang="en-US" sz="1800" b="1" i="1">
              <a:solidFill>
                <a:schemeClr val="accent1"/>
              </a:solidFill>
              <a:highlight>
                <a:srgbClr val="FFFF00"/>
              </a:highlight>
              <a:latin typeface="Lato"/>
              <a:ea typeface="Lato"/>
              <a:cs typeface="Lato"/>
            </a:endParaRPr>
          </a:p>
        </p:txBody>
      </p:sp>
      <p:sp>
        <p:nvSpPr>
          <p:cNvPr id="10" name="Freeform 29">
            <a:extLst>
              <a:ext uri="{FF2B5EF4-FFF2-40B4-BE49-F238E27FC236}">
                <a16:creationId xmlns:a16="http://schemas.microsoft.com/office/drawing/2014/main" id="{0F9D7E45-3515-6425-A557-25FAEF5E3192}"/>
              </a:ext>
            </a:extLst>
          </p:cNvPr>
          <p:cNvSpPr>
            <a:spLocks noChangeArrowheads="1"/>
          </p:cNvSpPr>
          <p:nvPr/>
        </p:nvSpPr>
        <p:spPr bwMode="auto">
          <a:xfrm rot="5400000">
            <a:off x="406401" y="1121391"/>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3"/>
            <a:stretch>
              <a:fillRect/>
            </a:stretch>
          </a:blipFill>
          <a:ln/>
        </p:spPr>
        <p:style>
          <a:lnRef idx="0">
            <a:schemeClr val="dk1"/>
          </a:lnRef>
          <a:fillRef idx="3">
            <a:schemeClr val="dk1"/>
          </a:fillRef>
          <a:effectRef idx="3">
            <a:schemeClr val="dk1"/>
          </a:effectRef>
          <a:fontRef idx="minor">
            <a:schemeClr val="lt1"/>
          </a:fontRef>
        </p:style>
        <p:txBody>
          <a:bodyPr vert="vert270"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  </a:t>
            </a:r>
            <a:r>
              <a:rPr kumimoji="0" lang="en-US" altLang="en-US" sz="1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Inizio</a:t>
            </a:r>
          </a:p>
        </p:txBody>
      </p:sp>
      <p:sp>
        <p:nvSpPr>
          <p:cNvPr id="11" name="Freeform 31">
            <a:extLst>
              <a:ext uri="{FF2B5EF4-FFF2-40B4-BE49-F238E27FC236}">
                <a16:creationId xmlns:a16="http://schemas.microsoft.com/office/drawing/2014/main" id="{A1103827-B211-28C6-C404-C8BE914F4032}"/>
              </a:ext>
            </a:extLst>
          </p:cNvPr>
          <p:cNvSpPr>
            <a:spLocks noChangeArrowheads="1"/>
          </p:cNvSpPr>
          <p:nvPr/>
        </p:nvSpPr>
        <p:spPr bwMode="auto">
          <a:xfrm flipV="1">
            <a:off x="621326" y="2092711"/>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3"/>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2" name="TextBox 67">
            <a:extLst>
              <a:ext uri="{FF2B5EF4-FFF2-40B4-BE49-F238E27FC236}">
                <a16:creationId xmlns:a16="http://schemas.microsoft.com/office/drawing/2014/main" id="{0D89ED38-E77F-45AC-F8C6-FEE2620E6327}"/>
              </a:ext>
            </a:extLst>
          </p:cNvPr>
          <p:cNvSpPr txBox="1"/>
          <p:nvPr/>
        </p:nvSpPr>
        <p:spPr>
          <a:xfrm>
            <a:off x="1072926" y="1914956"/>
            <a:ext cx="2236655" cy="9694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Redazione del PFTE da parte della Regione del Veneto </a:t>
            </a:r>
            <a:r>
              <a:rPr kumimoji="0" lang="it-IT" sz="1050"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riportante la lista di controllo per la valutazione preliminare degli effetti dell’opera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050"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endParaRPr>
          </a:p>
        </p:txBody>
      </p:sp>
      <p:sp>
        <p:nvSpPr>
          <p:cNvPr id="15" name="Title 1">
            <a:extLst>
              <a:ext uri="{FF2B5EF4-FFF2-40B4-BE49-F238E27FC236}">
                <a16:creationId xmlns:a16="http://schemas.microsoft.com/office/drawing/2014/main" id="{7C7B1386-067B-3C94-393C-A91DBA1A9EBC}"/>
              </a:ext>
            </a:extLst>
          </p:cNvPr>
          <p:cNvSpPr txBox="1">
            <a:spLocks/>
          </p:cNvSpPr>
          <p:nvPr/>
        </p:nvSpPr>
        <p:spPr>
          <a:xfrm>
            <a:off x="922060" y="3482046"/>
            <a:ext cx="2387521" cy="1131079"/>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en-US"/>
              <a:t>31/05/2022 la Regione Veneto </a:t>
            </a:r>
            <a:r>
              <a:rPr lang="en-US" err="1"/>
              <a:t>trasmette</a:t>
            </a:r>
            <a:r>
              <a:rPr lang="en-US"/>
              <a:t> </a:t>
            </a:r>
            <a:r>
              <a:rPr lang="en-US" err="1"/>
              <a:t>parere</a:t>
            </a:r>
            <a:r>
              <a:rPr lang="en-US"/>
              <a:t> </a:t>
            </a:r>
            <a:r>
              <a:rPr lang="en-US" b="0"/>
              <a:t>con </a:t>
            </a:r>
            <a:r>
              <a:rPr lang="en-US" b="0" err="1"/>
              <a:t>protocollo</a:t>
            </a:r>
            <a:r>
              <a:rPr lang="en-US" b="0"/>
              <a:t> n. 248480 con </a:t>
            </a:r>
            <a:r>
              <a:rPr lang="en-US" b="0" err="1"/>
              <a:t>risultanze</a:t>
            </a:r>
            <a:r>
              <a:rPr lang="en-US" b="0"/>
              <a:t> </a:t>
            </a:r>
            <a:r>
              <a:rPr lang="en-US" b="0" err="1"/>
              <a:t>della</a:t>
            </a:r>
            <a:r>
              <a:rPr lang="en-US" b="0"/>
              <a:t> </a:t>
            </a:r>
            <a:r>
              <a:rPr lang="en-US" b="0" err="1"/>
              <a:t>seduta</a:t>
            </a:r>
            <a:r>
              <a:rPr lang="en-US" b="0"/>
              <a:t> del C.T.R.V.I.A. </a:t>
            </a:r>
            <a:r>
              <a:rPr lang="en-US" b="0" err="1"/>
              <a:t>svoltosi</a:t>
            </a:r>
            <a:r>
              <a:rPr lang="en-US" b="0"/>
              <a:t> in data 25/05/2022, in cui </a:t>
            </a:r>
            <a:r>
              <a:rPr lang="en-US" b="0" err="1"/>
              <a:t>si</a:t>
            </a:r>
            <a:r>
              <a:rPr lang="en-US" b="0"/>
              <a:t> </a:t>
            </a:r>
            <a:r>
              <a:rPr lang="en-US" b="0" err="1"/>
              <a:t>esclude</a:t>
            </a:r>
            <a:r>
              <a:rPr lang="en-US" b="0"/>
              <a:t> </a:t>
            </a:r>
            <a:r>
              <a:rPr lang="en-US" b="0" err="1"/>
              <a:t>l’assoggettabilità</a:t>
            </a:r>
            <a:r>
              <a:rPr lang="en-US" b="0"/>
              <a:t> </a:t>
            </a:r>
            <a:r>
              <a:rPr lang="en-US" b="0" err="1"/>
              <a:t>dell’intervento</a:t>
            </a:r>
            <a:r>
              <a:rPr lang="en-US" b="0"/>
              <a:t> a </a:t>
            </a:r>
            <a:r>
              <a:rPr lang="en-US" b="0" err="1"/>
              <a:t>procedura</a:t>
            </a:r>
            <a:r>
              <a:rPr lang="en-US" b="0"/>
              <a:t> di VIA</a:t>
            </a:r>
          </a:p>
        </p:txBody>
      </p:sp>
      <p:sp>
        <p:nvSpPr>
          <p:cNvPr id="16" name="Freeform 31">
            <a:extLst>
              <a:ext uri="{FF2B5EF4-FFF2-40B4-BE49-F238E27FC236}">
                <a16:creationId xmlns:a16="http://schemas.microsoft.com/office/drawing/2014/main" id="{04191A67-92A8-38FD-F515-F88A475F1D54}"/>
              </a:ext>
            </a:extLst>
          </p:cNvPr>
          <p:cNvSpPr>
            <a:spLocks noChangeArrowheads="1"/>
          </p:cNvSpPr>
          <p:nvPr/>
        </p:nvSpPr>
        <p:spPr bwMode="auto">
          <a:xfrm flipV="1">
            <a:off x="623626" y="3582448"/>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3"/>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7" name="Title 1">
            <a:extLst>
              <a:ext uri="{FF2B5EF4-FFF2-40B4-BE49-F238E27FC236}">
                <a16:creationId xmlns:a16="http://schemas.microsoft.com/office/drawing/2014/main" id="{856E35AD-57DB-B623-C704-403C4FA7CD9D}"/>
              </a:ext>
            </a:extLst>
          </p:cNvPr>
          <p:cNvSpPr txBox="1">
            <a:spLocks/>
          </p:cNvSpPr>
          <p:nvPr/>
        </p:nvSpPr>
        <p:spPr>
          <a:xfrm>
            <a:off x="922060" y="5038667"/>
            <a:ext cx="2387521" cy="484748"/>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en-US"/>
              <a:t>Decreto Commissariale di conclusione CDS preliminare del 11/07/2022</a:t>
            </a:r>
          </a:p>
        </p:txBody>
      </p:sp>
      <p:sp>
        <p:nvSpPr>
          <p:cNvPr id="18" name="Freeform 31">
            <a:extLst>
              <a:ext uri="{FF2B5EF4-FFF2-40B4-BE49-F238E27FC236}">
                <a16:creationId xmlns:a16="http://schemas.microsoft.com/office/drawing/2014/main" id="{3F7F6D7F-1386-9FC2-6A17-4633A75F4AC9}"/>
              </a:ext>
            </a:extLst>
          </p:cNvPr>
          <p:cNvSpPr>
            <a:spLocks noChangeArrowheads="1"/>
          </p:cNvSpPr>
          <p:nvPr/>
        </p:nvSpPr>
        <p:spPr bwMode="auto">
          <a:xfrm flipV="1">
            <a:off x="623626" y="513906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3"/>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Tree>
    <p:extLst>
      <p:ext uri="{BB962C8B-B14F-4D97-AF65-F5344CB8AC3E}">
        <p14:creationId xmlns:p14="http://schemas.microsoft.com/office/powerpoint/2010/main" val="2124665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
            <a:extLst>
              <a:ext uri="{FF2B5EF4-FFF2-40B4-BE49-F238E27FC236}">
                <a16:creationId xmlns:a16="http://schemas.microsoft.com/office/drawing/2014/main" id="{ACFE630E-5ED8-8489-1003-FEA8E39EA897}"/>
              </a:ext>
            </a:extLst>
          </p:cNvPr>
          <p:cNvPicPr>
            <a:picLocks noChangeAspect="1"/>
          </p:cNvPicPr>
          <p:nvPr/>
        </p:nvPicPr>
        <p:blipFill rotWithShape="1">
          <a:blip r:embed="rId2"/>
          <a:srcRect l="15008" r="7706"/>
          <a:stretch/>
        </p:blipFill>
        <p:spPr>
          <a:xfrm>
            <a:off x="4193360" y="2439069"/>
            <a:ext cx="3579154" cy="2216802"/>
          </a:xfrm>
          <a:prstGeom prst="rect">
            <a:avLst/>
          </a:prstGeom>
        </p:spPr>
      </p:pic>
      <p:sp>
        <p:nvSpPr>
          <p:cNvPr id="22" name="Title 1">
            <a:extLst>
              <a:ext uri="{FF2B5EF4-FFF2-40B4-BE49-F238E27FC236}">
                <a16:creationId xmlns:a16="http://schemas.microsoft.com/office/drawing/2014/main" id="{52514530-C58C-276F-A595-BBFF04FC5FBC}"/>
              </a:ext>
            </a:extLst>
          </p:cNvPr>
          <p:cNvSpPr txBox="1">
            <a:spLocks noChangeAspect="1"/>
          </p:cNvSpPr>
          <p:nvPr/>
        </p:nvSpPr>
        <p:spPr>
          <a:xfrm>
            <a:off x="302854" y="4930910"/>
            <a:ext cx="3650769" cy="421495"/>
          </a:xfrm>
          <a:prstGeom prst="rect">
            <a:avLst/>
          </a:prstGeom>
        </p:spPr>
        <p:txBody>
          <a:bodyPr lIns="58652" tIns="29326" rIns="58652" bIns="29326"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539" b="1">
                <a:solidFill>
                  <a:schemeClr val="tx1">
                    <a:lumMod val="65000"/>
                    <a:lumOff val="35000"/>
                  </a:schemeClr>
                </a:solidFill>
                <a:latin typeface="Lato"/>
                <a:ea typeface="Lato"/>
                <a:cs typeface="Lato"/>
              </a:rPr>
              <a:t>Lotto 1: Strip out</a:t>
            </a:r>
            <a:endParaRPr lang="en-US" sz="1539"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4" name="Title 1">
            <a:extLst>
              <a:ext uri="{FF2B5EF4-FFF2-40B4-BE49-F238E27FC236}">
                <a16:creationId xmlns:a16="http://schemas.microsoft.com/office/drawing/2014/main" id="{E3042DC0-FD66-AAAA-382A-438A95ED528A}"/>
              </a:ext>
            </a:extLst>
          </p:cNvPr>
          <p:cNvSpPr txBox="1">
            <a:spLocks noChangeAspect="1"/>
          </p:cNvSpPr>
          <p:nvPr/>
        </p:nvSpPr>
        <p:spPr>
          <a:xfrm>
            <a:off x="3996399" y="4939057"/>
            <a:ext cx="3885691" cy="444647"/>
          </a:xfrm>
          <a:prstGeom prst="rect">
            <a:avLst/>
          </a:prstGeom>
        </p:spPr>
        <p:txBody>
          <a:bodyPr lIns="58652" tIns="29326" rIns="58652" bIns="29326"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539" b="1">
                <a:solidFill>
                  <a:schemeClr val="tx1">
                    <a:lumMod val="65000"/>
                    <a:lumOff val="35000"/>
                  </a:schemeClr>
                </a:solidFill>
                <a:latin typeface="Lato"/>
                <a:ea typeface="Lato"/>
                <a:cs typeface="Lato"/>
              </a:rPr>
              <a:t>Lotto 2: </a:t>
            </a:r>
            <a:r>
              <a:rPr lang="en-US" sz="1539" b="1" err="1">
                <a:solidFill>
                  <a:schemeClr val="tx1">
                    <a:lumMod val="65000"/>
                    <a:lumOff val="35000"/>
                  </a:schemeClr>
                </a:solidFill>
                <a:latin typeface="Lato"/>
                <a:ea typeface="Lato"/>
                <a:cs typeface="Lato"/>
              </a:rPr>
              <a:t>Infrastrutture</a:t>
            </a:r>
            <a:r>
              <a:rPr lang="en-US" sz="1539" b="1">
                <a:solidFill>
                  <a:schemeClr val="tx1">
                    <a:lumMod val="65000"/>
                    <a:lumOff val="35000"/>
                  </a:schemeClr>
                </a:solidFill>
                <a:latin typeface="Lato"/>
                <a:ea typeface="Lato"/>
                <a:cs typeface="Lato"/>
              </a:rPr>
              <a:t> Sportive</a:t>
            </a:r>
            <a:endParaRPr lang="en-US" sz="1539"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6" name="Title 1">
            <a:extLst>
              <a:ext uri="{FF2B5EF4-FFF2-40B4-BE49-F238E27FC236}">
                <a16:creationId xmlns:a16="http://schemas.microsoft.com/office/drawing/2014/main" id="{9FC9446E-6F0B-8FB4-AE80-A6FFE78C91D6}"/>
              </a:ext>
            </a:extLst>
          </p:cNvPr>
          <p:cNvSpPr txBox="1">
            <a:spLocks noChangeAspect="1"/>
          </p:cNvSpPr>
          <p:nvPr/>
        </p:nvSpPr>
        <p:spPr>
          <a:xfrm>
            <a:off x="8207194" y="4930910"/>
            <a:ext cx="3590836" cy="421495"/>
          </a:xfrm>
          <a:prstGeom prst="rect">
            <a:avLst/>
          </a:prstGeom>
        </p:spPr>
        <p:txBody>
          <a:bodyPr lIns="58652" tIns="29326" rIns="58652" bIns="29326"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539" b="1">
                <a:solidFill>
                  <a:schemeClr val="tx1">
                    <a:lumMod val="65000"/>
                    <a:lumOff val="35000"/>
                  </a:schemeClr>
                </a:solidFill>
                <a:latin typeface="Lato"/>
                <a:ea typeface="Lato"/>
                <a:cs typeface="Lato"/>
              </a:rPr>
              <a:t>Lotto 3: </a:t>
            </a:r>
            <a:r>
              <a:rPr lang="en-US" sz="1539" b="1" err="1">
                <a:solidFill>
                  <a:schemeClr val="tx1">
                    <a:lumMod val="65000"/>
                    <a:lumOff val="35000"/>
                  </a:schemeClr>
                </a:solidFill>
                <a:latin typeface="Lato"/>
                <a:ea typeface="Lato"/>
                <a:cs typeface="Lato"/>
              </a:rPr>
              <a:t>Memoriale</a:t>
            </a:r>
            <a:r>
              <a:rPr lang="en-US" sz="1539" b="1">
                <a:solidFill>
                  <a:schemeClr val="tx1">
                    <a:lumMod val="65000"/>
                    <a:lumOff val="35000"/>
                  </a:schemeClr>
                </a:solidFill>
                <a:latin typeface="Lato"/>
                <a:ea typeface="Lato"/>
                <a:cs typeface="Lato"/>
              </a:rPr>
              <a:t> “Eugenio Monti”</a:t>
            </a:r>
            <a:endParaRPr lang="en-US" sz="1539"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28" name="Immagine 15">
            <a:extLst>
              <a:ext uri="{FF2B5EF4-FFF2-40B4-BE49-F238E27FC236}">
                <a16:creationId xmlns:a16="http://schemas.microsoft.com/office/drawing/2014/main" id="{C3027659-BCD4-439D-F640-779ADFB42E3D}"/>
              </a:ext>
            </a:extLst>
          </p:cNvPr>
          <p:cNvPicPr>
            <a:picLocks noChangeAspect="1"/>
          </p:cNvPicPr>
          <p:nvPr/>
        </p:nvPicPr>
        <p:blipFill>
          <a:blip r:embed="rId3"/>
          <a:stretch>
            <a:fillRect/>
          </a:stretch>
        </p:blipFill>
        <p:spPr>
          <a:xfrm>
            <a:off x="302854" y="2436983"/>
            <a:ext cx="3650769" cy="2216802"/>
          </a:xfrm>
          <a:prstGeom prst="rect">
            <a:avLst/>
          </a:prstGeom>
        </p:spPr>
      </p:pic>
      <p:pic>
        <p:nvPicPr>
          <p:cNvPr id="30" name="Immagine 7">
            <a:extLst>
              <a:ext uri="{FF2B5EF4-FFF2-40B4-BE49-F238E27FC236}">
                <a16:creationId xmlns:a16="http://schemas.microsoft.com/office/drawing/2014/main" id="{76567D8D-6268-FF6E-6347-461C5B9E62F9}"/>
              </a:ext>
            </a:extLst>
          </p:cNvPr>
          <p:cNvPicPr>
            <a:picLocks noChangeAspect="1"/>
          </p:cNvPicPr>
          <p:nvPr/>
        </p:nvPicPr>
        <p:blipFill rotWithShape="1">
          <a:blip r:embed="rId4"/>
          <a:srcRect t="12554"/>
          <a:stretch/>
        </p:blipFill>
        <p:spPr>
          <a:xfrm>
            <a:off x="8218877" y="2439069"/>
            <a:ext cx="3579154" cy="2250730"/>
          </a:xfrm>
          <a:prstGeom prst="rect">
            <a:avLst/>
          </a:prstGeom>
        </p:spPr>
      </p:pic>
      <p:sp>
        <p:nvSpPr>
          <p:cNvPr id="32" name="Title 1">
            <a:extLst>
              <a:ext uri="{FF2B5EF4-FFF2-40B4-BE49-F238E27FC236}">
                <a16:creationId xmlns:a16="http://schemas.microsoft.com/office/drawing/2014/main" id="{94FF616B-0DF9-587D-8986-93E58FFB491F}"/>
              </a:ext>
            </a:extLst>
          </p:cNvPr>
          <p:cNvSpPr txBox="1">
            <a:spLocks/>
          </p:cNvSpPr>
          <p:nvPr/>
        </p:nvSpPr>
        <p:spPr>
          <a:xfrm>
            <a:off x="262252" y="1535776"/>
            <a:ext cx="4598518" cy="362561"/>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a:solidFill>
                  <a:schemeClr val="accent1"/>
                </a:solidFill>
                <a:latin typeface="Lato"/>
                <a:ea typeface="Lato"/>
                <a:cs typeface="Lato"/>
              </a:rPr>
              <a:t>I </a:t>
            </a:r>
            <a:r>
              <a:rPr lang="en-US" sz="1800" b="1" i="1" err="1">
                <a:solidFill>
                  <a:schemeClr val="accent1"/>
                </a:solidFill>
                <a:latin typeface="Lato"/>
                <a:ea typeface="Lato"/>
                <a:cs typeface="Lato"/>
              </a:rPr>
              <a:t>tre</a:t>
            </a:r>
            <a:r>
              <a:rPr lang="en-US" sz="1800" b="1" i="1">
                <a:solidFill>
                  <a:schemeClr val="accent1"/>
                </a:solidFill>
                <a:latin typeface="Lato"/>
                <a:ea typeface="Lato"/>
                <a:cs typeface="Lato"/>
              </a:rPr>
              <a:t> Lotti</a:t>
            </a:r>
            <a:endParaRPr lang="en-US">
              <a:solidFill>
                <a:schemeClr val="accent1"/>
              </a:solidFill>
            </a:endParaRPr>
          </a:p>
        </p:txBody>
      </p:sp>
    </p:spTree>
    <p:extLst>
      <p:ext uri="{BB962C8B-B14F-4D97-AF65-F5344CB8AC3E}">
        <p14:creationId xmlns:p14="http://schemas.microsoft.com/office/powerpoint/2010/main" val="3272074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009BA806-D046-4DE8-ABB9-615106BED713}"/>
              </a:ext>
            </a:extLst>
          </p:cNvPr>
          <p:cNvCxnSpPr>
            <a:cxnSpLocks/>
          </p:cNvCxnSpPr>
          <p:nvPr/>
        </p:nvCxnSpPr>
        <p:spPr bwMode="auto">
          <a:xfrm flipV="1">
            <a:off x="1051656" y="3220494"/>
            <a:ext cx="10289398" cy="42785"/>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a:extLst>
              <a:ext uri="{FF2B5EF4-FFF2-40B4-BE49-F238E27FC236}">
                <a16:creationId xmlns:a16="http://schemas.microsoft.com/office/drawing/2014/main" id="{13B5EAC4-0B46-4C51-AE03-E359308D63AE}"/>
              </a:ext>
            </a:extLst>
          </p:cNvPr>
          <p:cNvCxnSpPr/>
          <p:nvPr/>
        </p:nvCxnSpPr>
        <p:spPr bwMode="auto">
          <a:xfrm>
            <a:off x="1535529" y="3402138"/>
            <a:ext cx="0" cy="360000"/>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TextBox 46">
            <a:extLst>
              <a:ext uri="{FF2B5EF4-FFF2-40B4-BE49-F238E27FC236}">
                <a16:creationId xmlns:a16="http://schemas.microsoft.com/office/drawing/2014/main" id="{9337DD79-0166-48CA-B700-087B18D86435}"/>
              </a:ext>
            </a:extLst>
          </p:cNvPr>
          <p:cNvSpPr txBox="1">
            <a:spLocks noChangeArrowheads="1"/>
          </p:cNvSpPr>
          <p:nvPr/>
        </p:nvSpPr>
        <p:spPr bwMode="auto">
          <a:xfrm>
            <a:off x="1053334" y="2767330"/>
            <a:ext cx="973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0">
                <a:solidFill>
                  <a:srgbClr val="4B83C0"/>
                </a:solidFill>
                <a:latin typeface="Open Sans" panose="020B0606030504020204" pitchFamily="34" charset="0"/>
                <a:ea typeface="Open Sans" panose="020B0606030504020204" pitchFamily="34" charset="0"/>
                <a:cs typeface="Open Sans" panose="020B0606030504020204" pitchFamily="34" charset="0"/>
              </a:rPr>
              <a:t>24.06.2019</a:t>
            </a:r>
            <a:endParaRPr kumimoji="0" lang="en-US" altLang="en-US" sz="1200" b="0" i="0" u="none" strike="noStrike" kern="1200" cap="none" spc="0" normalizeH="0" baseline="0" noProof="0">
              <a:ln>
                <a:noFill/>
              </a:ln>
              <a:solidFill>
                <a:srgbClr val="4B83C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charset="0"/>
            </a:endParaRPr>
          </a:p>
        </p:txBody>
      </p:sp>
      <p:sp>
        <p:nvSpPr>
          <p:cNvPr id="63" name="TextBox 46">
            <a:extLst>
              <a:ext uri="{FF2B5EF4-FFF2-40B4-BE49-F238E27FC236}">
                <a16:creationId xmlns:a16="http://schemas.microsoft.com/office/drawing/2014/main" id="{0B0AD9C9-F1E8-4BF1-B23C-A2A5B69A28D3}"/>
              </a:ext>
            </a:extLst>
          </p:cNvPr>
          <p:cNvSpPr txBox="1">
            <a:spLocks noChangeArrowheads="1"/>
          </p:cNvSpPr>
          <p:nvPr/>
        </p:nvSpPr>
        <p:spPr bwMode="auto">
          <a:xfrm>
            <a:off x="3170136" y="3455096"/>
            <a:ext cx="973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0">
                <a:solidFill>
                  <a:srgbClr val="4B83C0"/>
                </a:solidFill>
                <a:latin typeface="Open Sans" panose="020B0606030504020204" pitchFamily="34" charset="0"/>
                <a:ea typeface="Open Sans" panose="020B0606030504020204" pitchFamily="34" charset="0"/>
                <a:cs typeface="Open Sans" panose="020B0606030504020204" pitchFamily="34" charset="0"/>
              </a:rPr>
              <a:t>09.12.2019</a:t>
            </a:r>
            <a:endParaRPr kumimoji="0" lang="en-US" altLang="en-US" sz="1200" b="0" i="0" u="none" strike="noStrike" kern="1200" cap="none" spc="0" normalizeH="0" baseline="0" noProof="0">
              <a:ln>
                <a:noFill/>
              </a:ln>
              <a:solidFill>
                <a:srgbClr val="4B83C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charset="0"/>
            </a:endParaRPr>
          </a:p>
        </p:txBody>
      </p:sp>
      <p:cxnSp>
        <p:nvCxnSpPr>
          <p:cNvPr id="57" name="Straight Connector 56">
            <a:extLst>
              <a:ext uri="{FF2B5EF4-FFF2-40B4-BE49-F238E27FC236}">
                <a16:creationId xmlns:a16="http://schemas.microsoft.com/office/drawing/2014/main" id="{D6F79022-B670-4C31-9D28-A050C18BD5B8}"/>
              </a:ext>
            </a:extLst>
          </p:cNvPr>
          <p:cNvCxnSpPr/>
          <p:nvPr/>
        </p:nvCxnSpPr>
        <p:spPr bwMode="auto">
          <a:xfrm>
            <a:off x="5209506" y="3400549"/>
            <a:ext cx="0" cy="360000"/>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5" name="TextBox 46">
            <a:extLst>
              <a:ext uri="{FF2B5EF4-FFF2-40B4-BE49-F238E27FC236}">
                <a16:creationId xmlns:a16="http://schemas.microsoft.com/office/drawing/2014/main" id="{319A93A6-4025-4759-AF14-C67BADB88838}"/>
              </a:ext>
            </a:extLst>
          </p:cNvPr>
          <p:cNvSpPr txBox="1">
            <a:spLocks noChangeArrowheads="1"/>
          </p:cNvSpPr>
          <p:nvPr/>
        </p:nvSpPr>
        <p:spPr bwMode="auto">
          <a:xfrm>
            <a:off x="4724332" y="2777947"/>
            <a:ext cx="973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0">
                <a:solidFill>
                  <a:srgbClr val="4B83C0"/>
                </a:solidFill>
                <a:latin typeface="Open Sans"/>
                <a:ea typeface="Open Sans"/>
                <a:cs typeface="Open Sans"/>
              </a:rPr>
              <a:t>11.03.2020</a:t>
            </a:r>
            <a:endParaRPr kumimoji="0" lang="en-US" altLang="en-US" sz="1200" b="0" i="0" u="none" strike="noStrike" kern="1200" cap="none" spc="0" normalizeH="0" baseline="0" noProof="0">
              <a:ln>
                <a:noFill/>
              </a:ln>
              <a:solidFill>
                <a:srgbClr val="4B83C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charset="0"/>
            </a:endParaRPr>
          </a:p>
        </p:txBody>
      </p:sp>
      <p:sp>
        <p:nvSpPr>
          <p:cNvPr id="70" name="TextBox 69">
            <a:extLst>
              <a:ext uri="{FF2B5EF4-FFF2-40B4-BE49-F238E27FC236}">
                <a16:creationId xmlns:a16="http://schemas.microsoft.com/office/drawing/2014/main" id="{F0A6F56E-2EB6-4C6E-9EE2-CF2F36B5D6A7}"/>
              </a:ext>
            </a:extLst>
          </p:cNvPr>
          <p:cNvSpPr txBox="1"/>
          <p:nvPr/>
        </p:nvSpPr>
        <p:spPr>
          <a:xfrm>
            <a:off x="2390507" y="1408522"/>
            <a:ext cx="2520000" cy="138499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900" b="1">
                <a:solidFill>
                  <a:schemeClr val="tx1">
                    <a:lumMod val="50000"/>
                    <a:lumOff val="50000"/>
                  </a:schemeClr>
                </a:solidFill>
                <a:latin typeface="Poppins" panose="00000500000000000000" pitchFamily="50" charset="0"/>
                <a:cs typeface="Poppins" panose="00000500000000000000" pitchFamily="50" charset="0"/>
              </a:rPr>
              <a:t>Costituzione della Fondazione Milano Cortina 2026</a:t>
            </a:r>
            <a:r>
              <a:rPr lang="it-IT" sz="900">
                <a:solidFill>
                  <a:schemeClr val="tx1">
                    <a:lumMod val="50000"/>
                    <a:lumOff val="50000"/>
                  </a:schemeClr>
                </a:solidFill>
                <a:latin typeface="Poppins" panose="00000500000000000000" pitchFamily="50" charset="0"/>
                <a:cs typeface="Poppins" panose="00000500000000000000" pitchFamily="50" charset="0"/>
              </a:rPr>
              <a:t>, con la funzione di svolgere tutte le attività di organizzazione, promozione e comunicazione degli eventi sportivi e culturali relativi allo svolgimento dei Giochi , nel rispetto del Dossier di candidatura che prevede la realizzazione, ristrutturazione e ammodernamento di opere essenziali allo svolgimento dell’evento.</a:t>
            </a:r>
          </a:p>
        </p:txBody>
      </p:sp>
      <p:sp>
        <p:nvSpPr>
          <p:cNvPr id="48" name="Freeform 29">
            <a:extLst>
              <a:ext uri="{FF2B5EF4-FFF2-40B4-BE49-F238E27FC236}">
                <a16:creationId xmlns:a16="http://schemas.microsoft.com/office/drawing/2014/main" id="{728B6C53-231C-44A9-A0ED-E9F581ED3B37}"/>
              </a:ext>
            </a:extLst>
          </p:cNvPr>
          <p:cNvSpPr>
            <a:spLocks noChangeArrowheads="1"/>
          </p:cNvSpPr>
          <p:nvPr/>
        </p:nvSpPr>
        <p:spPr bwMode="auto">
          <a:xfrm>
            <a:off x="406401" y="3041022"/>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2"/>
            <a:stretch>
              <a:fillRect/>
            </a:stretch>
          </a:blipFill>
          <a:ln/>
        </p:spPr>
        <p:style>
          <a:lnRef idx="0">
            <a:schemeClr val="dk1"/>
          </a:lnRef>
          <a:fillRef idx="3">
            <a:schemeClr val="dk1"/>
          </a:fillRef>
          <a:effectRef idx="3">
            <a:schemeClr val="dk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  </a:t>
            </a:r>
            <a:r>
              <a:rPr kumimoji="0" lang="en-US" altLang="en-US" sz="11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Inizio</a:t>
            </a:r>
          </a:p>
        </p:txBody>
      </p:sp>
      <p:sp>
        <p:nvSpPr>
          <p:cNvPr id="49" name="Freeform 31">
            <a:extLst>
              <a:ext uri="{FF2B5EF4-FFF2-40B4-BE49-F238E27FC236}">
                <a16:creationId xmlns:a16="http://schemas.microsoft.com/office/drawing/2014/main" id="{DD2A3695-B92E-4206-AB8B-2EC765B7C345}"/>
              </a:ext>
            </a:extLst>
          </p:cNvPr>
          <p:cNvSpPr>
            <a:spLocks noChangeArrowheads="1"/>
          </p:cNvSpPr>
          <p:nvPr/>
        </p:nvSpPr>
        <p:spPr bwMode="auto">
          <a:xfrm flipV="1">
            <a:off x="1445353" y="316140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52" name="Freeform 34">
            <a:extLst>
              <a:ext uri="{FF2B5EF4-FFF2-40B4-BE49-F238E27FC236}">
                <a16:creationId xmlns:a16="http://schemas.microsoft.com/office/drawing/2014/main" id="{35323333-F646-472F-8A63-A8CAF10E303E}"/>
              </a:ext>
            </a:extLst>
          </p:cNvPr>
          <p:cNvSpPr/>
          <p:nvPr/>
        </p:nvSpPr>
        <p:spPr bwMode="auto">
          <a:xfrm flipV="1">
            <a:off x="3555334" y="316140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53" name="Freeform 35">
            <a:extLst>
              <a:ext uri="{FF2B5EF4-FFF2-40B4-BE49-F238E27FC236}">
                <a16:creationId xmlns:a16="http://schemas.microsoft.com/office/drawing/2014/main" id="{6E65532E-EFDB-48FB-8F1E-E46FB768B769}"/>
              </a:ext>
            </a:extLst>
          </p:cNvPr>
          <p:cNvSpPr/>
          <p:nvPr/>
        </p:nvSpPr>
        <p:spPr bwMode="auto">
          <a:xfrm flipV="1">
            <a:off x="5127820" y="316167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92" name="Freeform 37">
            <a:extLst>
              <a:ext uri="{FF2B5EF4-FFF2-40B4-BE49-F238E27FC236}">
                <a16:creationId xmlns:a16="http://schemas.microsoft.com/office/drawing/2014/main" id="{45071CF6-DED2-E7B6-B17A-F6DE28CE15E8}"/>
              </a:ext>
            </a:extLst>
          </p:cNvPr>
          <p:cNvSpPr/>
          <p:nvPr/>
        </p:nvSpPr>
        <p:spPr bwMode="auto">
          <a:xfrm flipV="1">
            <a:off x="10257192" y="316140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68" name="TextBox 67">
            <a:extLst>
              <a:ext uri="{FF2B5EF4-FFF2-40B4-BE49-F238E27FC236}">
                <a16:creationId xmlns:a16="http://schemas.microsoft.com/office/drawing/2014/main" id="{F1B4E376-0867-49CA-B9F1-245D09A38346}"/>
              </a:ext>
            </a:extLst>
          </p:cNvPr>
          <p:cNvSpPr txBox="1"/>
          <p:nvPr/>
        </p:nvSpPr>
        <p:spPr>
          <a:xfrm>
            <a:off x="1072927" y="3834587"/>
            <a:ext cx="2097210" cy="152349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900" b="1">
                <a:solidFill>
                  <a:schemeClr val="tx1">
                    <a:lumMod val="50000"/>
                    <a:lumOff val="50000"/>
                  </a:schemeClr>
                </a:solidFill>
                <a:latin typeface="Poppins" panose="00000500000000000000" pitchFamily="50" charset="0"/>
                <a:cs typeface="Poppins" panose="00000500000000000000" pitchFamily="50" charset="0"/>
              </a:rPr>
              <a:t>I</a:t>
            </a:r>
            <a:r>
              <a:rPr kumimoji="0" lang="it-IT" sz="900" b="1"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l Comitato Olimpico Internazionale assegna a Milano e Cortina l’organizzazione dei Giochi Olimpici e Paralimpici Invernali del 2026</a:t>
            </a:r>
            <a:r>
              <a:rPr kumimoji="0" lang="it-IT" sz="900" b="0"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 avendo accolto la proposta di candidatura italiana sulla base del Dossier Milano Cortina 2026, che precisa che l’evento dovrà essere organizzato e realizzato nel rispetto dei principi di sostenibilità ambientale</a:t>
            </a:r>
            <a:endParaRPr kumimoji="0" lang="en-US" sz="900" b="0"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endParaRPr>
          </a:p>
        </p:txBody>
      </p:sp>
      <p:grpSp>
        <p:nvGrpSpPr>
          <p:cNvPr id="11" name="Gruppo 10">
            <a:extLst>
              <a:ext uri="{FF2B5EF4-FFF2-40B4-BE49-F238E27FC236}">
                <a16:creationId xmlns:a16="http://schemas.microsoft.com/office/drawing/2014/main" id="{4E4DB62A-B256-A53A-0B2C-07CFA411DD53}"/>
              </a:ext>
            </a:extLst>
          </p:cNvPr>
          <p:cNvGrpSpPr/>
          <p:nvPr/>
        </p:nvGrpSpPr>
        <p:grpSpPr>
          <a:xfrm>
            <a:off x="4220246" y="3819066"/>
            <a:ext cx="1978519" cy="1938992"/>
            <a:chOff x="5580053" y="4608940"/>
            <a:chExt cx="3424537" cy="2014828"/>
          </a:xfrm>
        </p:grpSpPr>
        <p:sp>
          <p:nvSpPr>
            <p:cNvPr id="76" name="TextBox 75">
              <a:extLst>
                <a:ext uri="{FF2B5EF4-FFF2-40B4-BE49-F238E27FC236}">
                  <a16:creationId xmlns:a16="http://schemas.microsoft.com/office/drawing/2014/main" id="{EC6E70EA-AEEE-46ED-88FD-922D8342D0C8}"/>
                </a:ext>
              </a:extLst>
            </p:cNvPr>
            <p:cNvSpPr txBox="1"/>
            <p:nvPr/>
          </p:nvSpPr>
          <p:spPr>
            <a:xfrm>
              <a:off x="5580053" y="4608940"/>
              <a:ext cx="3424537" cy="2014828"/>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chemeClr val="tx1">
                      <a:lumMod val="50000"/>
                      <a:lumOff val="50000"/>
                    </a:schemeClr>
                  </a:solidFill>
                  <a:effectLst/>
                  <a:uLnTx/>
                  <a:uFillTx/>
                  <a:latin typeface="Poppins"/>
                  <a:cs typeface="Poppins"/>
                </a:rPr>
                <a:t>Il decreto legge 11 marzo 2020 n. 16, convertito, con modificazioni, dalla legge 8 maggio 2020, n. 31, recante “Disposizioni urgenti per l'organizzazione e lo svolgimento dei Giochi Olimpici e Paralimpici Invernali Milano Cortina 2026 e delle finali ATP Torino 2021 - 2025, nonché in materia di divieto di attività parassitarie” ha previsto la </a:t>
              </a:r>
              <a:r>
                <a:rPr kumimoji="0" lang="it-IT" sz="900" b="1" i="0" u="none" strike="noStrike" kern="1200" cap="none" spc="0" normalizeH="0" baseline="0" noProof="0">
                  <a:ln>
                    <a:noFill/>
                  </a:ln>
                  <a:solidFill>
                    <a:schemeClr val="tx1">
                      <a:lumMod val="50000"/>
                      <a:lumOff val="50000"/>
                    </a:schemeClr>
                  </a:solidFill>
                  <a:effectLst/>
                  <a:uLnTx/>
                  <a:uFillTx/>
                  <a:latin typeface="Poppins"/>
                  <a:cs typeface="Poppins"/>
                </a:rPr>
                <a:t>costituzione della Società “Infrastrutture Milano Cortina 2020-2026 S.p.A.”</a:t>
              </a:r>
            </a:p>
            <a:p>
              <a:pPr algn="just">
                <a:defRPr/>
              </a:pPr>
              <a:r>
                <a:rPr lang="it-IT" sz="900">
                  <a:solidFill>
                    <a:schemeClr val="tx1">
                      <a:lumMod val="50000"/>
                      <a:lumOff val="50000"/>
                    </a:schemeClr>
                  </a:solidFill>
                  <a:latin typeface="Poppins"/>
                  <a:cs typeface="Poppins"/>
                </a:rPr>
                <a:t>Costituita poi a novembre 2021 e divenuta operativa ad aprile 2022.</a:t>
              </a:r>
            </a:p>
            <a:p>
              <a:pPr algn="just">
                <a:defRPr/>
              </a:pPr>
              <a:endParaRPr lang="it-IT" sz="900" b="1">
                <a:solidFill>
                  <a:schemeClr val="tx1">
                    <a:lumMod val="50000"/>
                    <a:lumOff val="50000"/>
                  </a:schemeClr>
                </a:solidFill>
                <a:latin typeface="Poppins" panose="00000500000000000000" pitchFamily="50" charset="0"/>
                <a:cs typeface="Poppins" panose="00000500000000000000" pitchFamily="50" charset="0"/>
              </a:endParaRPr>
            </a:p>
          </p:txBody>
        </p:sp>
        <p:sp>
          <p:nvSpPr>
            <p:cNvPr id="99" name="Rectangle 74">
              <a:extLst>
                <a:ext uri="{FF2B5EF4-FFF2-40B4-BE49-F238E27FC236}">
                  <a16:creationId xmlns:a16="http://schemas.microsoft.com/office/drawing/2014/main" id="{D2FE65B5-DC10-EA3D-B9D4-AA50E0AD62B4}"/>
                </a:ext>
              </a:extLst>
            </p:cNvPr>
            <p:cNvSpPr/>
            <p:nvPr/>
          </p:nvSpPr>
          <p:spPr>
            <a:xfrm>
              <a:off x="5805795" y="5155497"/>
              <a:ext cx="1344558" cy="2558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50000"/>
                    <a:lumOff val="50000"/>
                  </a:prstClr>
                </a:solidFill>
                <a:effectLst/>
                <a:uLnTx/>
                <a:uFillTx/>
                <a:latin typeface="Calibri Light" panose="020F0302020204030204"/>
                <a:ea typeface="+mn-ea"/>
                <a:cs typeface="Segoe UI Light" panose="020B0502040204020203" pitchFamily="34" charset="0"/>
              </a:endParaRPr>
            </a:p>
          </p:txBody>
        </p:sp>
      </p:grpSp>
      <p:sp>
        <p:nvSpPr>
          <p:cNvPr id="106" name="TextBox 65">
            <a:extLst>
              <a:ext uri="{FF2B5EF4-FFF2-40B4-BE49-F238E27FC236}">
                <a16:creationId xmlns:a16="http://schemas.microsoft.com/office/drawing/2014/main" id="{271EBDA1-2DED-624D-DB25-A89D9F800630}"/>
              </a:ext>
            </a:extLst>
          </p:cNvPr>
          <p:cNvSpPr txBox="1">
            <a:spLocks noChangeArrowheads="1"/>
          </p:cNvSpPr>
          <p:nvPr/>
        </p:nvSpPr>
        <p:spPr bwMode="auto">
          <a:xfrm>
            <a:off x="8273068" y="3462136"/>
            <a:ext cx="973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4B83C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charset="0"/>
              </a:rPr>
              <a:t>11.04.2022</a:t>
            </a:r>
          </a:p>
        </p:txBody>
      </p:sp>
      <p:sp>
        <p:nvSpPr>
          <p:cNvPr id="107" name="TextBox 77">
            <a:extLst>
              <a:ext uri="{FF2B5EF4-FFF2-40B4-BE49-F238E27FC236}">
                <a16:creationId xmlns:a16="http://schemas.microsoft.com/office/drawing/2014/main" id="{6A7938AB-5C9E-3D7D-25DD-F67E12798164}"/>
              </a:ext>
            </a:extLst>
          </p:cNvPr>
          <p:cNvSpPr txBox="1"/>
          <p:nvPr/>
        </p:nvSpPr>
        <p:spPr>
          <a:xfrm>
            <a:off x="7828605" y="1392593"/>
            <a:ext cx="1847219" cy="1246495"/>
          </a:xfrm>
          <a:prstGeom prst="rect">
            <a:avLst/>
          </a:prstGeom>
          <a:noFill/>
        </p:spPr>
        <p:txBody>
          <a:bodyPr wrap="square" lIns="0" tIns="0" rIns="0" bIns="0" rtlCol="0" anchor="t">
            <a:spAutoFit/>
          </a:bodyPr>
          <a:lstStyle/>
          <a:p>
            <a:pPr algn="just">
              <a:defRPr/>
            </a:pPr>
            <a:r>
              <a:rPr lang="it-IT" sz="900" b="1">
                <a:solidFill>
                  <a:schemeClr val="tx1">
                    <a:lumMod val="50000"/>
                    <a:lumOff val="50000"/>
                  </a:schemeClr>
                </a:solidFill>
                <a:latin typeface="Poppins"/>
                <a:cs typeface="Poppins"/>
              </a:rPr>
              <a:t>SIMICO avvia interpello ambientale </a:t>
            </a:r>
            <a:r>
              <a:rPr lang="it-IT" sz="900">
                <a:solidFill>
                  <a:schemeClr val="tx1">
                    <a:lumMod val="50000"/>
                    <a:lumOff val="50000"/>
                  </a:schemeClr>
                </a:solidFill>
                <a:latin typeface="Poppins"/>
                <a:cs typeface="Poppins"/>
              </a:rPr>
              <a:t>ex art. 3 </a:t>
            </a:r>
            <a:r>
              <a:rPr lang="it-IT" sz="900" err="1">
                <a:solidFill>
                  <a:schemeClr val="tx1">
                    <a:lumMod val="50000"/>
                    <a:lumOff val="50000"/>
                  </a:schemeClr>
                </a:solidFill>
                <a:latin typeface="Poppins"/>
                <a:cs typeface="Poppins"/>
              </a:rPr>
              <a:t>septies</a:t>
            </a:r>
            <a:r>
              <a:rPr lang="it-IT" sz="900">
                <a:solidFill>
                  <a:schemeClr val="tx1">
                    <a:lumMod val="50000"/>
                    <a:lumOff val="50000"/>
                  </a:schemeClr>
                </a:solidFill>
                <a:latin typeface="Poppins"/>
                <a:cs typeface="Poppins"/>
              </a:rPr>
              <a:t> Dlgs n.152/2006 sull’effettuazione della Valutazione Ambientale Strategica per il Piano delle opere per la realizzazione dei Giochi Olimpici e Paralimpici Invernali di Milano Cortina 2026</a:t>
            </a:r>
          </a:p>
        </p:txBody>
      </p:sp>
      <p:sp>
        <p:nvSpPr>
          <p:cNvPr id="109" name="Freeform 37">
            <a:extLst>
              <a:ext uri="{FF2B5EF4-FFF2-40B4-BE49-F238E27FC236}">
                <a16:creationId xmlns:a16="http://schemas.microsoft.com/office/drawing/2014/main" id="{F05B10FA-D0AC-3CE7-4142-225F6FD8B3E2}"/>
              </a:ext>
            </a:extLst>
          </p:cNvPr>
          <p:cNvSpPr/>
          <p:nvPr/>
        </p:nvSpPr>
        <p:spPr bwMode="auto">
          <a:xfrm flipV="1">
            <a:off x="8669940" y="316167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15" name="Freeform 29">
            <a:extLst>
              <a:ext uri="{FF2B5EF4-FFF2-40B4-BE49-F238E27FC236}">
                <a16:creationId xmlns:a16="http://schemas.microsoft.com/office/drawing/2014/main" id="{202D0069-80C3-DD9F-7FF1-83107D18C0FC}"/>
              </a:ext>
            </a:extLst>
          </p:cNvPr>
          <p:cNvSpPr>
            <a:spLocks noChangeArrowheads="1"/>
          </p:cNvSpPr>
          <p:nvPr/>
        </p:nvSpPr>
        <p:spPr bwMode="auto">
          <a:xfrm flipH="1">
            <a:off x="11211405" y="2997223"/>
            <a:ext cx="644600"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2"/>
            <a:stretch>
              <a:fillRect/>
            </a:stretch>
          </a:blipFill>
          <a:ln/>
        </p:spPr>
        <p:style>
          <a:lnRef idx="0">
            <a:schemeClr val="dk1"/>
          </a:lnRef>
          <a:fillRef idx="3">
            <a:schemeClr val="dk1"/>
          </a:fillRef>
          <a:effectRef idx="3">
            <a:schemeClr val="dk1"/>
          </a:effectRef>
          <a:fontRef idx="minor">
            <a:schemeClr val="lt1"/>
          </a:fontRef>
        </p:style>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    </a:t>
            </a:r>
            <a:r>
              <a:rPr kumimoji="0" lang="en-US" altLang="en-US" sz="11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Fine</a:t>
            </a:r>
          </a:p>
        </p:txBody>
      </p:sp>
      <p:cxnSp>
        <p:nvCxnSpPr>
          <p:cNvPr id="118" name="Straight Connector 56">
            <a:extLst>
              <a:ext uri="{FF2B5EF4-FFF2-40B4-BE49-F238E27FC236}">
                <a16:creationId xmlns:a16="http://schemas.microsoft.com/office/drawing/2014/main" id="{76AF79A2-DF1A-183E-56CC-28D6A806CC69}"/>
              </a:ext>
            </a:extLst>
          </p:cNvPr>
          <p:cNvCxnSpPr/>
          <p:nvPr/>
        </p:nvCxnSpPr>
        <p:spPr bwMode="auto">
          <a:xfrm>
            <a:off x="3652462" y="2771398"/>
            <a:ext cx="0" cy="360000"/>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9" name="Straight Connector 56">
            <a:extLst>
              <a:ext uri="{FF2B5EF4-FFF2-40B4-BE49-F238E27FC236}">
                <a16:creationId xmlns:a16="http://schemas.microsoft.com/office/drawing/2014/main" id="{B53BFB37-0839-7125-A8D1-B01B8362F719}"/>
              </a:ext>
            </a:extLst>
          </p:cNvPr>
          <p:cNvCxnSpPr/>
          <p:nvPr/>
        </p:nvCxnSpPr>
        <p:spPr bwMode="auto">
          <a:xfrm>
            <a:off x="10347368" y="3389344"/>
            <a:ext cx="0" cy="360000"/>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7" name="TextBox 516">
            <a:extLst>
              <a:ext uri="{FF2B5EF4-FFF2-40B4-BE49-F238E27FC236}">
                <a16:creationId xmlns:a16="http://schemas.microsoft.com/office/drawing/2014/main" id="{3AC31339-30D9-501C-6FF7-8583EBF17018}"/>
              </a:ext>
            </a:extLst>
          </p:cNvPr>
          <p:cNvSpPr txBox="1"/>
          <p:nvPr/>
        </p:nvSpPr>
        <p:spPr>
          <a:xfrm>
            <a:off x="6421711" y="475878"/>
            <a:ext cx="5434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auto">
              <a:lnSpc>
                <a:spcPct val="100000"/>
              </a:lnSpc>
              <a:spcBef>
                <a:spcPts val="0"/>
              </a:spcBef>
              <a:spcAft>
                <a:spcPts val="0"/>
              </a:spcAft>
              <a:buClrTx/>
              <a:buSzTx/>
              <a:buFontTx/>
              <a:buNone/>
              <a:tabLst/>
              <a:defRPr sz="1200" b="0">
                <a:solidFill>
                  <a:srgbClr val="4B83C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defRPr sz="3000" b="1">
                <a:solidFill>
                  <a:srgbClr val="000000"/>
                </a:solidFill>
                <a:latin typeface="Helvetica Neue" charset="0"/>
                <a:ea typeface="Helvetica Neue" charset="0"/>
                <a:cs typeface="Helvetica Neue" charset="0"/>
              </a:defRPr>
            </a:lvl2pPr>
            <a:lvl3pPr marL="1143000" indent="-228600">
              <a:defRPr sz="3000" b="1">
                <a:solidFill>
                  <a:srgbClr val="000000"/>
                </a:solidFill>
                <a:latin typeface="Helvetica Neue" charset="0"/>
                <a:ea typeface="Helvetica Neue" charset="0"/>
                <a:cs typeface="Helvetica Neue" charset="0"/>
              </a:defRPr>
            </a:lvl3pPr>
            <a:lvl4pPr marL="1600200" indent="-228600">
              <a:defRPr sz="3000" b="1">
                <a:solidFill>
                  <a:srgbClr val="000000"/>
                </a:solidFill>
                <a:latin typeface="Helvetica Neue" charset="0"/>
                <a:ea typeface="Helvetica Neue" charset="0"/>
                <a:cs typeface="Helvetica Neue" charset="0"/>
              </a:defRPr>
            </a:lvl4pPr>
            <a:lvl5pPr marL="2057400" indent="-228600">
              <a:defRPr sz="3000" b="1">
                <a:solidFill>
                  <a:srgbClr val="000000"/>
                </a:solidFill>
                <a:latin typeface="Helvetica Neue" charset="0"/>
                <a:ea typeface="Helvetica Neue" charset="0"/>
                <a:cs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defRPr>
            </a:lvl9pPr>
          </a:lstStyle>
          <a:p>
            <a:pPr algn="r"/>
            <a:r>
              <a:rPr lang="en-US"/>
              <a:t>Giochi Olimpici e Paralimpici Invernali di Milano Cortina 2026 </a:t>
            </a:r>
          </a:p>
        </p:txBody>
      </p:sp>
      <p:cxnSp>
        <p:nvCxnSpPr>
          <p:cNvPr id="41" name="Straight Connector 56">
            <a:extLst>
              <a:ext uri="{FF2B5EF4-FFF2-40B4-BE49-F238E27FC236}">
                <a16:creationId xmlns:a16="http://schemas.microsoft.com/office/drawing/2014/main" id="{321E83EC-A3DD-C395-14FF-BBEEA7EA0B9D}"/>
              </a:ext>
            </a:extLst>
          </p:cNvPr>
          <p:cNvCxnSpPr/>
          <p:nvPr/>
        </p:nvCxnSpPr>
        <p:spPr bwMode="auto">
          <a:xfrm>
            <a:off x="8760116" y="2792362"/>
            <a:ext cx="0" cy="360000"/>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TextBox 65">
            <a:extLst>
              <a:ext uri="{FF2B5EF4-FFF2-40B4-BE49-F238E27FC236}">
                <a16:creationId xmlns:a16="http://schemas.microsoft.com/office/drawing/2014/main" id="{31C95387-EF84-167B-9A87-D066BAF31773}"/>
              </a:ext>
            </a:extLst>
          </p:cNvPr>
          <p:cNvSpPr txBox="1">
            <a:spLocks noChangeArrowheads="1"/>
          </p:cNvSpPr>
          <p:nvPr/>
        </p:nvSpPr>
        <p:spPr bwMode="auto">
          <a:xfrm>
            <a:off x="9865666" y="2800991"/>
            <a:ext cx="973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4B83C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charset="0"/>
              </a:rPr>
              <a:t>11.07.2022</a:t>
            </a:r>
          </a:p>
        </p:txBody>
      </p:sp>
      <p:sp>
        <p:nvSpPr>
          <p:cNvPr id="43" name="TextBox 77">
            <a:extLst>
              <a:ext uri="{FF2B5EF4-FFF2-40B4-BE49-F238E27FC236}">
                <a16:creationId xmlns:a16="http://schemas.microsoft.com/office/drawing/2014/main" id="{FBC61FD1-E956-408F-1A78-6CF506C438A1}"/>
              </a:ext>
            </a:extLst>
          </p:cNvPr>
          <p:cNvSpPr txBox="1"/>
          <p:nvPr/>
        </p:nvSpPr>
        <p:spPr>
          <a:xfrm>
            <a:off x="9434594" y="3822863"/>
            <a:ext cx="1827408" cy="1800493"/>
          </a:xfrm>
          <a:prstGeom prst="rect">
            <a:avLst/>
          </a:prstGeom>
          <a:noFill/>
        </p:spPr>
        <p:txBody>
          <a:bodyPr wrap="square" lIns="0" tIns="0" rIns="0" bIns="0" rtlCol="0" anchor="t">
            <a:spAutoFit/>
          </a:bodyPr>
          <a:lstStyle/>
          <a:p>
            <a:pPr algn="just">
              <a:defRPr/>
            </a:pPr>
            <a:r>
              <a:rPr lang="it-IT" sz="900" b="1">
                <a:solidFill>
                  <a:schemeClr val="tx1">
                    <a:lumMod val="50000"/>
                    <a:lumOff val="50000"/>
                  </a:schemeClr>
                </a:solidFill>
                <a:latin typeface="Poppins"/>
                <a:cs typeface="Poppins"/>
              </a:rPr>
              <a:t>Il Ministero della Transizione Ecologica – Direzione Generale Valutazioni Ambientali ha risposto con propria nota</a:t>
            </a:r>
            <a:r>
              <a:rPr lang="it-IT" sz="900">
                <a:solidFill>
                  <a:schemeClr val="tx1">
                    <a:lumMod val="50000"/>
                    <a:lumOff val="50000"/>
                  </a:schemeClr>
                </a:solidFill>
                <a:latin typeface="Poppins"/>
                <a:cs typeface="Poppins"/>
              </a:rPr>
              <a:t> in riferimento alla VAS che non riteneva di dover procedere con la VAS del Piano degli Interventi, anche in applicazione del principio di non duplicazione delle valutazioni ambientali di cui alla Direttiva 2001/42/CE art.11 comma 2.</a:t>
            </a:r>
            <a:endParaRPr lang="en-US" sz="900">
              <a:solidFill>
                <a:schemeClr val="tx1">
                  <a:lumMod val="50000"/>
                  <a:lumOff val="50000"/>
                </a:schemeClr>
              </a:solidFill>
              <a:latin typeface="Poppins"/>
              <a:cs typeface="Poppins"/>
            </a:endParaRPr>
          </a:p>
        </p:txBody>
      </p:sp>
      <p:sp>
        <p:nvSpPr>
          <p:cNvPr id="4" name="Freeform 37">
            <a:extLst>
              <a:ext uri="{FF2B5EF4-FFF2-40B4-BE49-F238E27FC236}">
                <a16:creationId xmlns:a16="http://schemas.microsoft.com/office/drawing/2014/main" id="{C39BC27B-5D61-7BDB-5BA1-1061344BB880}"/>
              </a:ext>
            </a:extLst>
          </p:cNvPr>
          <p:cNvSpPr/>
          <p:nvPr/>
        </p:nvSpPr>
        <p:spPr bwMode="auto">
          <a:xfrm flipV="1">
            <a:off x="7246787" y="316140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cxnSp>
        <p:nvCxnSpPr>
          <p:cNvPr id="5" name="Straight Connector 56">
            <a:extLst>
              <a:ext uri="{FF2B5EF4-FFF2-40B4-BE49-F238E27FC236}">
                <a16:creationId xmlns:a16="http://schemas.microsoft.com/office/drawing/2014/main" id="{0D94CF07-3993-50F3-F771-D5B5EB3BDDD3}"/>
              </a:ext>
            </a:extLst>
          </p:cNvPr>
          <p:cNvCxnSpPr/>
          <p:nvPr/>
        </p:nvCxnSpPr>
        <p:spPr bwMode="auto">
          <a:xfrm>
            <a:off x="7336963" y="3389344"/>
            <a:ext cx="0" cy="360000"/>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65">
            <a:extLst>
              <a:ext uri="{FF2B5EF4-FFF2-40B4-BE49-F238E27FC236}">
                <a16:creationId xmlns:a16="http://schemas.microsoft.com/office/drawing/2014/main" id="{033719B4-3F63-DF9E-6C32-F51B4BA0DAE9}"/>
              </a:ext>
            </a:extLst>
          </p:cNvPr>
          <p:cNvSpPr txBox="1">
            <a:spLocks noChangeArrowheads="1"/>
          </p:cNvSpPr>
          <p:nvPr/>
        </p:nvSpPr>
        <p:spPr bwMode="auto">
          <a:xfrm>
            <a:off x="6855261" y="2800991"/>
            <a:ext cx="973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0">
                <a:solidFill>
                  <a:srgbClr val="4B83C0"/>
                </a:solidFill>
                <a:latin typeface="Open Sans" panose="020B0606030504020204" pitchFamily="34" charset="0"/>
                <a:ea typeface="Open Sans" panose="020B0606030504020204" pitchFamily="34" charset="0"/>
                <a:cs typeface="Open Sans" panose="020B0606030504020204" pitchFamily="34" charset="0"/>
              </a:rPr>
              <a:t>22</a:t>
            </a:r>
            <a:r>
              <a:rPr kumimoji="0" lang="en-US" altLang="en-US" sz="1200" b="0" i="0" u="none" strike="noStrike" kern="1200" cap="none" spc="0" normalizeH="0" baseline="0" noProof="0">
                <a:ln>
                  <a:noFill/>
                </a:ln>
                <a:solidFill>
                  <a:srgbClr val="4B83C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charset="0"/>
              </a:rPr>
              <a:t>.11.2021</a:t>
            </a:r>
          </a:p>
        </p:txBody>
      </p:sp>
      <p:grpSp>
        <p:nvGrpSpPr>
          <p:cNvPr id="7" name="Gruppo 6">
            <a:extLst>
              <a:ext uri="{FF2B5EF4-FFF2-40B4-BE49-F238E27FC236}">
                <a16:creationId xmlns:a16="http://schemas.microsoft.com/office/drawing/2014/main" id="{D7544EE7-461E-D0A9-D9B1-42B11084A441}"/>
              </a:ext>
            </a:extLst>
          </p:cNvPr>
          <p:cNvGrpSpPr/>
          <p:nvPr/>
        </p:nvGrpSpPr>
        <p:grpSpPr>
          <a:xfrm>
            <a:off x="6706863" y="3819059"/>
            <a:ext cx="1267240" cy="772205"/>
            <a:chOff x="5580055" y="4608940"/>
            <a:chExt cx="3252429" cy="802408"/>
          </a:xfrm>
        </p:grpSpPr>
        <p:sp>
          <p:nvSpPr>
            <p:cNvPr id="8" name="TextBox 75">
              <a:extLst>
                <a:ext uri="{FF2B5EF4-FFF2-40B4-BE49-F238E27FC236}">
                  <a16:creationId xmlns:a16="http://schemas.microsoft.com/office/drawing/2014/main" id="{ACE774FD-7248-7C29-0B3C-EF65CD964282}"/>
                </a:ext>
              </a:extLst>
            </p:cNvPr>
            <p:cNvSpPr txBox="1"/>
            <p:nvPr/>
          </p:nvSpPr>
          <p:spPr>
            <a:xfrm>
              <a:off x="5580055" y="4608940"/>
              <a:ext cx="3252429" cy="575666"/>
            </a:xfrm>
            <a:prstGeom prst="rect">
              <a:avLst/>
            </a:prstGeom>
            <a:noFill/>
          </p:spPr>
          <p:txBody>
            <a:bodyPr wrap="square" lIns="0" tIns="0" rIns="0" bIns="0" rtlCol="0" anchor="t">
              <a:spAutoFit/>
            </a:bodyPr>
            <a:lstStyle/>
            <a:p>
              <a:pPr algn="just">
                <a:defRPr/>
              </a:pPr>
              <a:r>
                <a:rPr lang="it-IT" sz="900">
                  <a:solidFill>
                    <a:schemeClr val="tx1">
                      <a:lumMod val="50000"/>
                      <a:lumOff val="50000"/>
                    </a:schemeClr>
                  </a:solidFill>
                  <a:latin typeface="Poppins"/>
                  <a:cs typeface="Poppins"/>
                </a:rPr>
                <a:t>Costituzione della società Infrastrutture Milano Cortina 2026 s.p.a.</a:t>
              </a:r>
              <a:endParaRPr lang="it-IT" sz="900">
                <a:solidFill>
                  <a:schemeClr val="tx1">
                    <a:lumMod val="50000"/>
                    <a:lumOff val="50000"/>
                  </a:schemeClr>
                </a:solidFill>
                <a:latin typeface="Poppins" panose="00000500000000000000" pitchFamily="50" charset="0"/>
                <a:cs typeface="Poppins" panose="00000500000000000000" pitchFamily="50" charset="0"/>
              </a:endParaRPr>
            </a:p>
          </p:txBody>
        </p:sp>
        <p:sp>
          <p:nvSpPr>
            <p:cNvPr id="9" name="Rectangle 74">
              <a:extLst>
                <a:ext uri="{FF2B5EF4-FFF2-40B4-BE49-F238E27FC236}">
                  <a16:creationId xmlns:a16="http://schemas.microsoft.com/office/drawing/2014/main" id="{29D5D163-90E6-326E-1E27-A5F6EF9F25DE}"/>
                </a:ext>
              </a:extLst>
            </p:cNvPr>
            <p:cNvSpPr/>
            <p:nvPr/>
          </p:nvSpPr>
          <p:spPr>
            <a:xfrm>
              <a:off x="5805795" y="5155497"/>
              <a:ext cx="1344558" cy="2558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50000"/>
                    <a:lumOff val="50000"/>
                  </a:prstClr>
                </a:solidFill>
                <a:effectLst/>
                <a:uLnTx/>
                <a:uFillTx/>
                <a:latin typeface="Calibri Light" panose="020F0302020204030204"/>
                <a:ea typeface="+mn-ea"/>
                <a:cs typeface="Segoe UI Light" panose="020B0502040204020203" pitchFamily="34" charset="0"/>
              </a:endParaRPr>
            </a:p>
          </p:txBody>
        </p:sp>
      </p:grpSp>
    </p:spTree>
    <p:extLst>
      <p:ext uri="{BB962C8B-B14F-4D97-AF65-F5344CB8AC3E}">
        <p14:creationId xmlns:p14="http://schemas.microsoft.com/office/powerpoint/2010/main" val="944638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45">
            <a:extLst>
              <a:ext uri="{FF2B5EF4-FFF2-40B4-BE49-F238E27FC236}">
                <a16:creationId xmlns:a16="http://schemas.microsoft.com/office/drawing/2014/main" id="{8EAA568B-07C0-76D2-BC92-C1A4D8704B54}"/>
              </a:ext>
            </a:extLst>
          </p:cNvPr>
          <p:cNvCxnSpPr>
            <a:cxnSpLocks/>
          </p:cNvCxnSpPr>
          <p:nvPr/>
        </p:nvCxnSpPr>
        <p:spPr bwMode="auto">
          <a:xfrm rot="5400000" flipV="1">
            <a:off x="-1754497" y="3477659"/>
            <a:ext cx="4932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Freeform 31">
            <a:extLst>
              <a:ext uri="{FF2B5EF4-FFF2-40B4-BE49-F238E27FC236}">
                <a16:creationId xmlns:a16="http://schemas.microsoft.com/office/drawing/2014/main" id="{69BAAF05-CCA6-2C52-1C86-E197525EE683}"/>
              </a:ext>
            </a:extLst>
          </p:cNvPr>
          <p:cNvSpPr>
            <a:spLocks noChangeArrowheads="1"/>
          </p:cNvSpPr>
          <p:nvPr/>
        </p:nvSpPr>
        <p:spPr bwMode="auto">
          <a:xfrm flipV="1">
            <a:off x="621326" y="100087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5" name="TextBox 67">
            <a:extLst>
              <a:ext uri="{FF2B5EF4-FFF2-40B4-BE49-F238E27FC236}">
                <a16:creationId xmlns:a16="http://schemas.microsoft.com/office/drawing/2014/main" id="{1A11B1A9-D9A5-835E-C3FC-AF4511B7EA41}"/>
              </a:ext>
            </a:extLst>
          </p:cNvPr>
          <p:cNvSpPr txBox="1"/>
          <p:nvPr/>
        </p:nvSpPr>
        <p:spPr>
          <a:xfrm>
            <a:off x="1022859" y="973255"/>
            <a:ext cx="9961288" cy="969496"/>
          </a:xfrm>
          <a:prstGeom prst="rect">
            <a:avLst/>
          </a:prstGeom>
          <a:noFill/>
        </p:spPr>
        <p:txBody>
          <a:bodyPr wrap="square" lIns="0" tIns="0" rIns="0" bIns="0" rtlCol="0">
            <a:spAutoFit/>
          </a:bodyPr>
          <a:lstStyle/>
          <a:p>
            <a:r>
              <a:rPr kumimoji="0" lang="it-IT" sz="1050" b="1"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Redazione del PD dello Strip out da parte di SIMICO </a:t>
            </a:r>
            <a:r>
              <a:rPr kumimoji="0" lang="it-IT" sz="1050"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a:t>
            </a:r>
          </a:p>
          <a:p>
            <a:r>
              <a:rPr lang="en-US" sz="1050" err="1">
                <a:solidFill>
                  <a:schemeClr val="tx1">
                    <a:lumMod val="50000"/>
                    <a:lumOff val="50000"/>
                  </a:schemeClr>
                </a:solidFill>
                <a:latin typeface="Poppins" panose="00000500000000000000" pitchFamily="50" charset="0"/>
                <a:cs typeface="Poppins" panose="00000500000000000000" pitchFamily="50" charset="0"/>
              </a:rPr>
              <a:t>Fattibilità</a:t>
            </a:r>
            <a:r>
              <a:rPr lang="en-US" sz="1050">
                <a:solidFill>
                  <a:schemeClr val="tx1">
                    <a:lumMod val="50000"/>
                    <a:lumOff val="50000"/>
                  </a:schemeClr>
                </a:solidFill>
                <a:latin typeface="Poppins" panose="00000500000000000000" pitchFamily="50" charset="0"/>
                <a:cs typeface="Poppins" panose="00000500000000000000" pitchFamily="50" charset="0"/>
              </a:rPr>
              <a:t> </a:t>
            </a:r>
            <a:r>
              <a:rPr lang="en-US" sz="1050" err="1">
                <a:solidFill>
                  <a:schemeClr val="tx1">
                    <a:lumMod val="50000"/>
                    <a:lumOff val="50000"/>
                  </a:schemeClr>
                </a:solidFill>
                <a:latin typeface="Poppins" panose="00000500000000000000" pitchFamily="50" charset="0"/>
                <a:cs typeface="Poppins" panose="00000500000000000000" pitchFamily="50" charset="0"/>
              </a:rPr>
              <a:t>ambientale</a:t>
            </a:r>
            <a:r>
              <a:rPr lang="en-US" sz="1050">
                <a:solidFill>
                  <a:schemeClr val="tx1">
                    <a:lumMod val="50000"/>
                    <a:lumOff val="50000"/>
                  </a:schemeClr>
                </a:solidFill>
                <a:latin typeface="Poppins" panose="00000500000000000000" pitchFamily="50" charset="0"/>
                <a:cs typeface="Poppins" panose="00000500000000000000" pitchFamily="50" charset="0"/>
              </a:rPr>
              <a:t>, </a:t>
            </a:r>
          </a:p>
          <a:p>
            <a:r>
              <a:rPr lang="en-US" sz="1050" err="1">
                <a:solidFill>
                  <a:schemeClr val="tx1">
                    <a:lumMod val="50000"/>
                    <a:lumOff val="50000"/>
                  </a:schemeClr>
                </a:solidFill>
                <a:latin typeface="Poppins" panose="00000500000000000000" pitchFamily="50" charset="0"/>
                <a:cs typeface="Poppins" panose="00000500000000000000" pitchFamily="50" charset="0"/>
              </a:rPr>
              <a:t>V.Inc.A</a:t>
            </a:r>
            <a:r>
              <a:rPr lang="en-US" sz="1050">
                <a:solidFill>
                  <a:schemeClr val="tx1">
                    <a:lumMod val="50000"/>
                    <a:lumOff val="50000"/>
                  </a:schemeClr>
                </a:solidFill>
                <a:latin typeface="Poppins" panose="00000500000000000000" pitchFamily="50" charset="0"/>
                <a:cs typeface="Poppins" panose="00000500000000000000" pitchFamily="50" charset="0"/>
              </a:rPr>
              <a:t>., </a:t>
            </a:r>
          </a:p>
          <a:p>
            <a:r>
              <a:rPr lang="en-US" sz="1050" err="1">
                <a:solidFill>
                  <a:schemeClr val="tx1">
                    <a:lumMod val="50000"/>
                    <a:lumOff val="50000"/>
                  </a:schemeClr>
                </a:solidFill>
                <a:latin typeface="Poppins" panose="00000500000000000000" pitchFamily="50" charset="0"/>
                <a:cs typeface="Poppins" panose="00000500000000000000" pitchFamily="50" charset="0"/>
              </a:rPr>
              <a:t>Relazione</a:t>
            </a:r>
            <a:r>
              <a:rPr lang="en-US" sz="1050">
                <a:solidFill>
                  <a:schemeClr val="tx1">
                    <a:lumMod val="50000"/>
                    <a:lumOff val="50000"/>
                  </a:schemeClr>
                </a:solidFill>
                <a:latin typeface="Poppins" panose="00000500000000000000" pitchFamily="50" charset="0"/>
                <a:cs typeface="Poppins" panose="00000500000000000000" pitchFamily="50" charset="0"/>
              </a:rPr>
              <a:t> </a:t>
            </a:r>
            <a:r>
              <a:rPr lang="en-US" sz="1050" err="1">
                <a:solidFill>
                  <a:schemeClr val="tx1">
                    <a:lumMod val="50000"/>
                    <a:lumOff val="50000"/>
                  </a:schemeClr>
                </a:solidFill>
                <a:latin typeface="Poppins" panose="00000500000000000000" pitchFamily="50" charset="0"/>
                <a:cs typeface="Poppins" panose="00000500000000000000" pitchFamily="50" charset="0"/>
              </a:rPr>
              <a:t>paesaggistica</a:t>
            </a:r>
            <a:r>
              <a:rPr lang="en-US" sz="1050">
                <a:solidFill>
                  <a:schemeClr val="tx1">
                    <a:lumMod val="50000"/>
                    <a:lumOff val="50000"/>
                  </a:schemeClr>
                </a:solidFill>
                <a:latin typeface="Poppins" panose="00000500000000000000" pitchFamily="50" charset="0"/>
                <a:cs typeface="Poppins" panose="00000500000000000000" pitchFamily="50" charset="0"/>
              </a:rPr>
              <a:t>, </a:t>
            </a:r>
          </a:p>
          <a:p>
            <a:r>
              <a:rPr lang="en-US" sz="1050">
                <a:solidFill>
                  <a:schemeClr val="tx1">
                    <a:lumMod val="50000"/>
                    <a:lumOff val="50000"/>
                  </a:schemeClr>
                </a:solidFill>
                <a:latin typeface="Poppins" panose="00000500000000000000" pitchFamily="50" charset="0"/>
                <a:cs typeface="Poppins" panose="00000500000000000000" pitchFamily="50" charset="0"/>
              </a:rPr>
              <a:t>DPIA, </a:t>
            </a:r>
          </a:p>
          <a:p>
            <a:r>
              <a:rPr lang="en-US" sz="1050" err="1">
                <a:solidFill>
                  <a:srgbClr val="FF0000"/>
                </a:solidFill>
                <a:latin typeface="Poppins" panose="00000500000000000000" pitchFamily="50" charset="0"/>
                <a:cs typeface="Poppins" panose="00000500000000000000" pitchFamily="50" charset="0"/>
              </a:rPr>
              <a:t>Monitoraggio</a:t>
            </a:r>
            <a:r>
              <a:rPr lang="en-US" sz="1050">
                <a:solidFill>
                  <a:srgbClr val="FF0000"/>
                </a:solidFill>
                <a:latin typeface="Poppins" panose="00000500000000000000" pitchFamily="50" charset="0"/>
                <a:cs typeface="Poppins" panose="00000500000000000000" pitchFamily="50" charset="0"/>
              </a:rPr>
              <a:t> </a:t>
            </a:r>
            <a:r>
              <a:rPr lang="en-US" sz="1050" err="1">
                <a:solidFill>
                  <a:srgbClr val="FF0000"/>
                </a:solidFill>
                <a:latin typeface="Poppins" panose="00000500000000000000" pitchFamily="50" charset="0"/>
                <a:cs typeface="Poppins" panose="00000500000000000000" pitchFamily="50" charset="0"/>
              </a:rPr>
              <a:t>delle</a:t>
            </a:r>
            <a:r>
              <a:rPr lang="en-US" sz="1050">
                <a:solidFill>
                  <a:srgbClr val="FF0000"/>
                </a:solidFill>
                <a:latin typeface="Poppins" panose="00000500000000000000" pitchFamily="50" charset="0"/>
                <a:cs typeface="Poppins" panose="00000500000000000000" pitchFamily="50" charset="0"/>
              </a:rPr>
              <a:t> </a:t>
            </a:r>
            <a:r>
              <a:rPr lang="en-US" sz="1050" err="1">
                <a:solidFill>
                  <a:srgbClr val="FF0000"/>
                </a:solidFill>
                <a:latin typeface="Poppins" panose="00000500000000000000" pitchFamily="50" charset="0"/>
                <a:cs typeface="Poppins" panose="00000500000000000000" pitchFamily="50" charset="0"/>
              </a:rPr>
              <a:t>componenti</a:t>
            </a:r>
            <a:r>
              <a:rPr lang="en-US" sz="1050">
                <a:solidFill>
                  <a:srgbClr val="FF0000"/>
                </a:solidFill>
                <a:latin typeface="Poppins" panose="00000500000000000000" pitchFamily="50" charset="0"/>
                <a:cs typeface="Poppins" panose="00000500000000000000" pitchFamily="50" charset="0"/>
              </a:rPr>
              <a:t> </a:t>
            </a:r>
            <a:r>
              <a:rPr lang="en-US" sz="1050" err="1">
                <a:solidFill>
                  <a:srgbClr val="FF0000"/>
                </a:solidFill>
                <a:latin typeface="Poppins" panose="00000500000000000000" pitchFamily="50" charset="0"/>
                <a:cs typeface="Poppins" panose="00000500000000000000" pitchFamily="50" charset="0"/>
              </a:rPr>
              <a:t>finalizzato</a:t>
            </a:r>
            <a:r>
              <a:rPr lang="en-US" sz="1050">
                <a:solidFill>
                  <a:srgbClr val="FF0000"/>
                </a:solidFill>
                <a:latin typeface="Poppins" panose="00000500000000000000" pitchFamily="50" charset="0"/>
                <a:cs typeface="Poppins" panose="00000500000000000000" pitchFamily="50" charset="0"/>
              </a:rPr>
              <a:t> a </a:t>
            </a:r>
            <a:r>
              <a:rPr lang="en-US" sz="1050" err="1">
                <a:solidFill>
                  <a:srgbClr val="FF0000"/>
                </a:solidFill>
                <a:latin typeface="Poppins" panose="00000500000000000000" pitchFamily="50" charset="0"/>
                <a:cs typeface="Poppins" panose="00000500000000000000" pitchFamily="50" charset="0"/>
              </a:rPr>
              <a:t>prevenire</a:t>
            </a:r>
            <a:r>
              <a:rPr lang="en-US" sz="1050">
                <a:solidFill>
                  <a:srgbClr val="FF0000"/>
                </a:solidFill>
                <a:latin typeface="Poppins" panose="00000500000000000000" pitchFamily="50" charset="0"/>
                <a:cs typeface="Poppins" panose="00000500000000000000" pitchFamily="50" charset="0"/>
              </a:rPr>
              <a:t> </a:t>
            </a:r>
            <a:r>
              <a:rPr lang="en-US" sz="1050" err="1">
                <a:solidFill>
                  <a:srgbClr val="FF0000"/>
                </a:solidFill>
                <a:latin typeface="Poppins" panose="00000500000000000000" pitchFamily="50" charset="0"/>
                <a:cs typeface="Poppins" panose="00000500000000000000" pitchFamily="50" charset="0"/>
              </a:rPr>
              <a:t>possibili</a:t>
            </a:r>
            <a:r>
              <a:rPr lang="en-US" sz="1050">
                <a:solidFill>
                  <a:srgbClr val="FF0000"/>
                </a:solidFill>
                <a:latin typeface="Poppins" panose="00000500000000000000" pitchFamily="50" charset="0"/>
                <a:cs typeface="Poppins" panose="00000500000000000000" pitchFamily="50" charset="0"/>
              </a:rPr>
              <a:t> </a:t>
            </a:r>
            <a:r>
              <a:rPr lang="en-US" sz="1050" err="1">
                <a:solidFill>
                  <a:srgbClr val="FF0000"/>
                </a:solidFill>
                <a:latin typeface="Poppins" panose="00000500000000000000" pitchFamily="50" charset="0"/>
                <a:cs typeface="Poppins" panose="00000500000000000000" pitchFamily="50" charset="0"/>
              </a:rPr>
              <a:t>impatti</a:t>
            </a:r>
            <a:endParaRPr lang="en-US" sz="1050">
              <a:solidFill>
                <a:srgbClr val="FF0000"/>
              </a:solidFill>
              <a:latin typeface="Poppins" panose="00000500000000000000" pitchFamily="50" charset="0"/>
              <a:cs typeface="Poppins" panose="00000500000000000000" pitchFamily="50" charset="0"/>
            </a:endParaRPr>
          </a:p>
        </p:txBody>
      </p:sp>
      <p:sp>
        <p:nvSpPr>
          <p:cNvPr id="6" name="Title 1">
            <a:extLst>
              <a:ext uri="{FF2B5EF4-FFF2-40B4-BE49-F238E27FC236}">
                <a16:creationId xmlns:a16="http://schemas.microsoft.com/office/drawing/2014/main" id="{E04718F3-0FEA-737D-8E37-3F1089922C2B}"/>
              </a:ext>
            </a:extLst>
          </p:cNvPr>
          <p:cNvSpPr txBox="1">
            <a:spLocks/>
          </p:cNvSpPr>
          <p:nvPr/>
        </p:nvSpPr>
        <p:spPr>
          <a:xfrm>
            <a:off x="1022859" y="2086313"/>
            <a:ext cx="8760286" cy="161583"/>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it-IT"/>
              <a:t>Decreto Commissariale conclusione CDS decisoria del 16/11/2022</a:t>
            </a:r>
          </a:p>
        </p:txBody>
      </p:sp>
      <p:sp>
        <p:nvSpPr>
          <p:cNvPr id="7" name="Freeform 31">
            <a:extLst>
              <a:ext uri="{FF2B5EF4-FFF2-40B4-BE49-F238E27FC236}">
                <a16:creationId xmlns:a16="http://schemas.microsoft.com/office/drawing/2014/main" id="{838B6304-52CC-06E4-A4A0-43EC294D03A8}"/>
              </a:ext>
            </a:extLst>
          </p:cNvPr>
          <p:cNvSpPr>
            <a:spLocks noChangeArrowheads="1"/>
          </p:cNvSpPr>
          <p:nvPr/>
        </p:nvSpPr>
        <p:spPr bwMode="auto">
          <a:xfrm flipV="1">
            <a:off x="623626" y="205501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8" name="Freeform 31">
            <a:extLst>
              <a:ext uri="{FF2B5EF4-FFF2-40B4-BE49-F238E27FC236}">
                <a16:creationId xmlns:a16="http://schemas.microsoft.com/office/drawing/2014/main" id="{DE575867-C9BF-947C-7F69-1DB8A9964ABB}"/>
              </a:ext>
            </a:extLst>
          </p:cNvPr>
          <p:cNvSpPr>
            <a:spLocks noChangeArrowheads="1"/>
          </p:cNvSpPr>
          <p:nvPr/>
        </p:nvSpPr>
        <p:spPr bwMode="auto">
          <a:xfrm flipV="1">
            <a:off x="621326" y="268605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9" name="TextBox 67">
            <a:extLst>
              <a:ext uri="{FF2B5EF4-FFF2-40B4-BE49-F238E27FC236}">
                <a16:creationId xmlns:a16="http://schemas.microsoft.com/office/drawing/2014/main" id="{D1D91600-E54A-F31F-3CE2-47B5D9696724}"/>
              </a:ext>
            </a:extLst>
          </p:cNvPr>
          <p:cNvSpPr txBox="1"/>
          <p:nvPr/>
        </p:nvSpPr>
        <p:spPr>
          <a:xfrm>
            <a:off x="1022859" y="2662278"/>
            <a:ext cx="9961288" cy="646331"/>
          </a:xfrm>
          <a:prstGeom prst="rect">
            <a:avLst/>
          </a:prstGeom>
          <a:noFill/>
        </p:spPr>
        <p:txBody>
          <a:bodyPr wrap="square" lIns="0" tIns="0" rIns="0" bIns="0" rtlCol="0">
            <a:spAutoFit/>
          </a:bodyPr>
          <a:lstStyle/>
          <a:p>
            <a:r>
              <a:rPr kumimoji="0" lang="it-IT" sz="1050" b="1"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Redazione del PE dello Strip out da parte di SIMICO </a:t>
            </a:r>
            <a:r>
              <a:rPr kumimoji="0" lang="it-IT" sz="1050"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a:t>
            </a:r>
          </a:p>
          <a:p>
            <a:r>
              <a:rPr lang="it-IT" sz="1050">
                <a:solidFill>
                  <a:schemeClr val="tx1">
                    <a:lumMod val="50000"/>
                    <a:lumOff val="50000"/>
                  </a:schemeClr>
                </a:solidFill>
                <a:latin typeface="Poppins" panose="00000500000000000000" pitchFamily="50" charset="0"/>
                <a:cs typeface="Poppins" panose="00000500000000000000" pitchFamily="50" charset="0"/>
              </a:rPr>
              <a:t>DPIA,  </a:t>
            </a:r>
          </a:p>
          <a:p>
            <a:r>
              <a:rPr lang="it-IT" sz="1050">
                <a:solidFill>
                  <a:schemeClr val="tx1">
                    <a:lumMod val="50000"/>
                    <a:lumOff val="50000"/>
                  </a:schemeClr>
                </a:solidFill>
                <a:latin typeface="Poppins" panose="00000500000000000000" pitchFamily="50" charset="0"/>
                <a:cs typeface="Poppins" panose="00000500000000000000" pitchFamily="50" charset="0"/>
              </a:rPr>
              <a:t>Monitoraggio delle componenti finalizzato a prevenire possibili impatti, </a:t>
            </a:r>
          </a:p>
          <a:p>
            <a:r>
              <a:rPr lang="it-IT" sz="1050">
                <a:solidFill>
                  <a:schemeClr val="tx1">
                    <a:lumMod val="50000"/>
                    <a:lumOff val="50000"/>
                  </a:schemeClr>
                </a:solidFill>
                <a:latin typeface="Poppins" panose="00000500000000000000" pitchFamily="50" charset="0"/>
                <a:cs typeface="Poppins" panose="00000500000000000000" pitchFamily="50" charset="0"/>
              </a:rPr>
              <a:t>Analisi merceologica</a:t>
            </a:r>
          </a:p>
        </p:txBody>
      </p:sp>
      <p:sp>
        <p:nvSpPr>
          <p:cNvPr id="10" name="Title 1">
            <a:extLst>
              <a:ext uri="{FF2B5EF4-FFF2-40B4-BE49-F238E27FC236}">
                <a16:creationId xmlns:a16="http://schemas.microsoft.com/office/drawing/2014/main" id="{9D289BA8-DA6E-6B28-F61D-4AD20237481A}"/>
              </a:ext>
            </a:extLst>
          </p:cNvPr>
          <p:cNvSpPr txBox="1">
            <a:spLocks/>
          </p:cNvSpPr>
          <p:nvPr/>
        </p:nvSpPr>
        <p:spPr>
          <a:xfrm>
            <a:off x="1022859" y="3560862"/>
            <a:ext cx="8760286" cy="161583"/>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it-IT"/>
              <a:t>Determina approvazione Progetto Esecutivo del 22/11/2022</a:t>
            </a:r>
          </a:p>
        </p:txBody>
      </p:sp>
      <p:sp>
        <p:nvSpPr>
          <p:cNvPr id="11" name="Freeform 31">
            <a:extLst>
              <a:ext uri="{FF2B5EF4-FFF2-40B4-BE49-F238E27FC236}">
                <a16:creationId xmlns:a16="http://schemas.microsoft.com/office/drawing/2014/main" id="{57E3FAAA-A241-774A-D2B5-C32FA9414EFF}"/>
              </a:ext>
            </a:extLst>
          </p:cNvPr>
          <p:cNvSpPr>
            <a:spLocks noChangeArrowheads="1"/>
          </p:cNvSpPr>
          <p:nvPr/>
        </p:nvSpPr>
        <p:spPr bwMode="auto">
          <a:xfrm flipV="1">
            <a:off x="621326" y="353547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3" name="Title 1">
            <a:extLst>
              <a:ext uri="{FF2B5EF4-FFF2-40B4-BE49-F238E27FC236}">
                <a16:creationId xmlns:a16="http://schemas.microsoft.com/office/drawing/2014/main" id="{5807AC94-1387-DDF7-7CA6-B70033ED06D8}"/>
              </a:ext>
            </a:extLst>
          </p:cNvPr>
          <p:cNvSpPr txBox="1">
            <a:spLocks/>
          </p:cNvSpPr>
          <p:nvPr/>
        </p:nvSpPr>
        <p:spPr>
          <a:xfrm>
            <a:off x="1022859" y="4132385"/>
            <a:ext cx="8760286" cy="484748"/>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it-IT"/>
              <a:t>Monitoraggio ante </a:t>
            </a:r>
            <a:r>
              <a:rPr lang="it-IT" err="1"/>
              <a:t>operam</a:t>
            </a:r>
            <a:endParaRPr lang="it-IT"/>
          </a:p>
          <a:p>
            <a:r>
              <a:rPr lang="it-IT" b="0"/>
              <a:t>Acque superficiali, </a:t>
            </a:r>
          </a:p>
          <a:p>
            <a:r>
              <a:rPr lang="it-IT" b="0"/>
              <a:t>Suolo e sottosuolo</a:t>
            </a:r>
          </a:p>
        </p:txBody>
      </p:sp>
      <p:sp>
        <p:nvSpPr>
          <p:cNvPr id="14" name="Freeform 31">
            <a:extLst>
              <a:ext uri="{FF2B5EF4-FFF2-40B4-BE49-F238E27FC236}">
                <a16:creationId xmlns:a16="http://schemas.microsoft.com/office/drawing/2014/main" id="{F9AA1609-0C8F-89DC-F2F6-754567DD637D}"/>
              </a:ext>
            </a:extLst>
          </p:cNvPr>
          <p:cNvSpPr>
            <a:spLocks noChangeArrowheads="1"/>
          </p:cNvSpPr>
          <p:nvPr/>
        </p:nvSpPr>
        <p:spPr bwMode="auto">
          <a:xfrm flipV="1">
            <a:off x="621326" y="420063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5" name="Freeform 31">
            <a:extLst>
              <a:ext uri="{FF2B5EF4-FFF2-40B4-BE49-F238E27FC236}">
                <a16:creationId xmlns:a16="http://schemas.microsoft.com/office/drawing/2014/main" id="{3351E111-BCE1-E2AB-5E15-53E63C24D796}"/>
              </a:ext>
            </a:extLst>
          </p:cNvPr>
          <p:cNvSpPr>
            <a:spLocks noChangeArrowheads="1"/>
          </p:cNvSpPr>
          <p:nvPr/>
        </p:nvSpPr>
        <p:spPr bwMode="auto">
          <a:xfrm flipV="1">
            <a:off x="621326" y="498181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6" name="Freeform 31">
            <a:extLst>
              <a:ext uri="{FF2B5EF4-FFF2-40B4-BE49-F238E27FC236}">
                <a16:creationId xmlns:a16="http://schemas.microsoft.com/office/drawing/2014/main" id="{097F167B-57C2-4EA4-EBF2-02808EFC11B2}"/>
              </a:ext>
            </a:extLst>
          </p:cNvPr>
          <p:cNvSpPr>
            <a:spLocks noChangeArrowheads="1"/>
          </p:cNvSpPr>
          <p:nvPr/>
        </p:nvSpPr>
        <p:spPr bwMode="auto">
          <a:xfrm flipV="1">
            <a:off x="628697" y="5756164"/>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7" name="Title 1">
            <a:extLst>
              <a:ext uri="{FF2B5EF4-FFF2-40B4-BE49-F238E27FC236}">
                <a16:creationId xmlns:a16="http://schemas.microsoft.com/office/drawing/2014/main" id="{F15F7638-56EE-7898-ECB1-90CFD14C8A7F}"/>
              </a:ext>
            </a:extLst>
          </p:cNvPr>
          <p:cNvSpPr txBox="1">
            <a:spLocks/>
          </p:cNvSpPr>
          <p:nvPr/>
        </p:nvSpPr>
        <p:spPr>
          <a:xfrm>
            <a:off x="1022859" y="4910406"/>
            <a:ext cx="8760286" cy="646331"/>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it-IT"/>
              <a:t>Strip out dal 23/02/2023 al 21/06/2023 - Monitoraggio corso d' </a:t>
            </a:r>
            <a:r>
              <a:rPr lang="it-IT" err="1"/>
              <a:t>operam</a:t>
            </a:r>
            <a:endParaRPr lang="it-IT"/>
          </a:p>
          <a:p>
            <a:r>
              <a:rPr lang="it-IT" b="0"/>
              <a:t>Acque </a:t>
            </a:r>
            <a:r>
              <a:rPr lang="it-IT" b="0" err="1"/>
              <a:t>superficliali</a:t>
            </a:r>
            <a:r>
              <a:rPr lang="it-IT" b="0"/>
              <a:t>, </a:t>
            </a:r>
          </a:p>
          <a:p>
            <a:r>
              <a:rPr lang="it-IT" b="0"/>
              <a:t>Atmosfera, </a:t>
            </a:r>
          </a:p>
          <a:p>
            <a:r>
              <a:rPr lang="it-IT" b="0"/>
              <a:t>Rumore</a:t>
            </a:r>
          </a:p>
        </p:txBody>
      </p:sp>
      <p:sp>
        <p:nvSpPr>
          <p:cNvPr id="18" name="Title 1">
            <a:extLst>
              <a:ext uri="{FF2B5EF4-FFF2-40B4-BE49-F238E27FC236}">
                <a16:creationId xmlns:a16="http://schemas.microsoft.com/office/drawing/2014/main" id="{FDB9AFAB-D1F6-B4A0-83D9-CB3319B7B2FF}"/>
              </a:ext>
            </a:extLst>
          </p:cNvPr>
          <p:cNvSpPr txBox="1">
            <a:spLocks/>
          </p:cNvSpPr>
          <p:nvPr/>
        </p:nvSpPr>
        <p:spPr>
          <a:xfrm>
            <a:off x="1022859" y="5653078"/>
            <a:ext cx="8760286" cy="323165"/>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it-IT"/>
              <a:t>Monitoraggio post </a:t>
            </a:r>
            <a:r>
              <a:rPr lang="it-IT" err="1"/>
              <a:t>operam</a:t>
            </a:r>
            <a:endParaRPr lang="it-IT"/>
          </a:p>
          <a:p>
            <a:r>
              <a:rPr lang="it-IT" b="0"/>
              <a:t>Suolo e sottosuolo</a:t>
            </a:r>
          </a:p>
        </p:txBody>
      </p:sp>
      <p:sp>
        <p:nvSpPr>
          <p:cNvPr id="3" name="TextBox 67">
            <a:extLst>
              <a:ext uri="{FF2B5EF4-FFF2-40B4-BE49-F238E27FC236}">
                <a16:creationId xmlns:a16="http://schemas.microsoft.com/office/drawing/2014/main" id="{C7649DFF-B6E2-55F2-D252-B3EFED5B55A8}"/>
              </a:ext>
            </a:extLst>
          </p:cNvPr>
          <p:cNvSpPr txBox="1"/>
          <p:nvPr/>
        </p:nvSpPr>
        <p:spPr>
          <a:xfrm>
            <a:off x="8701928" y="2940278"/>
            <a:ext cx="1898265" cy="369332"/>
          </a:xfrm>
          <a:prstGeom prst="rect">
            <a:avLst/>
          </a:prstGeom>
          <a:noFill/>
        </p:spPr>
        <p:txBody>
          <a:bodyPr wrap="square" lIns="0" tIns="0" rIns="0" bIns="0" rtlCol="0" anchor="t">
            <a:spAutoFit/>
          </a:bodyPr>
          <a:lstStyle/>
          <a:p>
            <a:pPr algn="ctr"/>
            <a:r>
              <a:rPr lang="it-IT" sz="2400" b="1">
                <a:solidFill>
                  <a:schemeClr val="tx1">
                    <a:lumMod val="50000"/>
                    <a:lumOff val="50000"/>
                  </a:schemeClr>
                </a:solidFill>
                <a:latin typeface="Poppins"/>
                <a:cs typeface="Poppins"/>
              </a:rPr>
              <a:t>LOTTO 1</a:t>
            </a:r>
            <a:endParaRPr lang="en-US" sz="2400">
              <a:solidFill>
                <a:schemeClr val="tx1">
                  <a:lumMod val="50000"/>
                  <a:lumOff val="50000"/>
                </a:schemeClr>
              </a:solidFill>
            </a:endParaRPr>
          </a:p>
        </p:txBody>
      </p:sp>
      <p:sp>
        <p:nvSpPr>
          <p:cNvPr id="19" name="Freccia a destra 18">
            <a:extLst>
              <a:ext uri="{FF2B5EF4-FFF2-40B4-BE49-F238E27FC236}">
                <a16:creationId xmlns:a16="http://schemas.microsoft.com/office/drawing/2014/main" id="{EADC30CF-B874-5C7C-0C68-9F93FC05CF07}"/>
              </a:ext>
            </a:extLst>
          </p:cNvPr>
          <p:cNvSpPr/>
          <p:nvPr/>
        </p:nvSpPr>
        <p:spPr>
          <a:xfrm>
            <a:off x="5815390" y="1785302"/>
            <a:ext cx="1794934" cy="1466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3F3C4608-7521-0603-DB1C-567B77A9D088}"/>
              </a:ext>
            </a:extLst>
          </p:cNvPr>
          <p:cNvSpPr txBox="1"/>
          <p:nvPr/>
        </p:nvSpPr>
        <p:spPr>
          <a:xfrm>
            <a:off x="7617207" y="1594795"/>
            <a:ext cx="4574793" cy="646331"/>
          </a:xfrm>
          <a:prstGeom prst="rect">
            <a:avLst/>
          </a:prstGeom>
          <a:noFill/>
        </p:spPr>
        <p:txBody>
          <a:bodyPr wrap="square">
            <a:spAutoFit/>
          </a:bodyPr>
          <a:lstStyle/>
          <a:p>
            <a:r>
              <a:rPr lang="en-US" sz="1800" b="1" err="1">
                <a:solidFill>
                  <a:schemeClr val="tx1">
                    <a:lumMod val="50000"/>
                    <a:lumOff val="50000"/>
                  </a:schemeClr>
                </a:solidFill>
                <a:latin typeface="Poppins" panose="00000500000000000000" pitchFamily="50" charset="0"/>
                <a:cs typeface="Poppins" panose="00000500000000000000" pitchFamily="50" charset="0"/>
              </a:rPr>
              <a:t>Accordo</a:t>
            </a:r>
            <a:r>
              <a:rPr lang="en-US" sz="1800" b="1">
                <a:solidFill>
                  <a:schemeClr val="tx1">
                    <a:lumMod val="50000"/>
                    <a:lumOff val="50000"/>
                  </a:schemeClr>
                </a:solidFill>
                <a:latin typeface="Poppins" panose="00000500000000000000" pitchFamily="50" charset="0"/>
                <a:cs typeface="Poppins" panose="00000500000000000000" pitchFamily="50" charset="0"/>
              </a:rPr>
              <a:t> ARPAV/</a:t>
            </a:r>
            <a:r>
              <a:rPr lang="en-US" sz="1800" b="1" err="1">
                <a:solidFill>
                  <a:schemeClr val="tx1">
                    <a:lumMod val="50000"/>
                    <a:lumOff val="50000"/>
                  </a:schemeClr>
                </a:solidFill>
                <a:latin typeface="Poppins" panose="00000500000000000000" pitchFamily="50" charset="0"/>
                <a:cs typeface="Poppins" panose="00000500000000000000" pitchFamily="50" charset="0"/>
              </a:rPr>
              <a:t>Scelta</a:t>
            </a:r>
            <a:r>
              <a:rPr lang="en-US" sz="1800" b="1">
                <a:solidFill>
                  <a:schemeClr val="tx1">
                    <a:lumMod val="50000"/>
                    <a:lumOff val="50000"/>
                  </a:schemeClr>
                </a:solidFill>
                <a:latin typeface="Poppins" panose="00000500000000000000" pitchFamily="50" charset="0"/>
                <a:cs typeface="Poppins" panose="00000500000000000000" pitchFamily="50" charset="0"/>
              </a:rPr>
              <a:t> </a:t>
            </a:r>
            <a:r>
              <a:rPr lang="en-US" sz="1800" b="1" err="1">
                <a:solidFill>
                  <a:schemeClr val="tx1">
                    <a:lumMod val="50000"/>
                    <a:lumOff val="50000"/>
                  </a:schemeClr>
                </a:solidFill>
                <a:latin typeface="Poppins" panose="00000500000000000000" pitchFamily="50" charset="0"/>
                <a:cs typeface="Poppins" panose="00000500000000000000" pitchFamily="50" charset="0"/>
              </a:rPr>
              <a:t>punti</a:t>
            </a:r>
            <a:r>
              <a:rPr lang="en-US" sz="1800" b="1">
                <a:solidFill>
                  <a:schemeClr val="tx1">
                    <a:lumMod val="50000"/>
                    <a:lumOff val="50000"/>
                  </a:schemeClr>
                </a:solidFill>
                <a:latin typeface="Poppins" panose="00000500000000000000" pitchFamily="50" charset="0"/>
                <a:cs typeface="Poppins" panose="00000500000000000000" pitchFamily="50" charset="0"/>
              </a:rPr>
              <a:t> e </a:t>
            </a:r>
            <a:r>
              <a:rPr lang="en-US" sz="1800" b="1" err="1">
                <a:solidFill>
                  <a:schemeClr val="tx1">
                    <a:lumMod val="50000"/>
                    <a:lumOff val="50000"/>
                  </a:schemeClr>
                </a:solidFill>
                <a:latin typeface="Poppins" panose="00000500000000000000" pitchFamily="50" charset="0"/>
                <a:cs typeface="Poppins" panose="00000500000000000000" pitchFamily="50" charset="0"/>
              </a:rPr>
              <a:t>stazioni</a:t>
            </a:r>
            <a:endParaRPr lang="it-IT" b="1"/>
          </a:p>
        </p:txBody>
      </p:sp>
      <p:sp>
        <p:nvSpPr>
          <p:cNvPr id="22" name="Parentesi graffa chiusa 21">
            <a:extLst>
              <a:ext uri="{FF2B5EF4-FFF2-40B4-BE49-F238E27FC236}">
                <a16:creationId xmlns:a16="http://schemas.microsoft.com/office/drawing/2014/main" id="{E79A759E-BCCC-934A-35F1-CA1C5D347CF5}"/>
              </a:ext>
            </a:extLst>
          </p:cNvPr>
          <p:cNvSpPr/>
          <p:nvPr/>
        </p:nvSpPr>
        <p:spPr>
          <a:xfrm>
            <a:off x="5592839" y="3938210"/>
            <a:ext cx="539674" cy="1998307"/>
          </a:xfrm>
          <a:prstGeom prst="rightBrace">
            <a:avLst>
              <a:gd name="adj1" fmla="val 8333"/>
              <a:gd name="adj2" fmla="val 4864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23" name="CasellaDiTesto 22">
            <a:extLst>
              <a:ext uri="{FF2B5EF4-FFF2-40B4-BE49-F238E27FC236}">
                <a16:creationId xmlns:a16="http://schemas.microsoft.com/office/drawing/2014/main" id="{A07F3F79-F2EA-F343-C472-CDCCA5442F32}"/>
              </a:ext>
            </a:extLst>
          </p:cNvPr>
          <p:cNvSpPr txBox="1"/>
          <p:nvPr/>
        </p:nvSpPr>
        <p:spPr>
          <a:xfrm>
            <a:off x="6096000" y="4711967"/>
            <a:ext cx="5401506" cy="369332"/>
          </a:xfrm>
          <a:prstGeom prst="rect">
            <a:avLst/>
          </a:prstGeom>
          <a:noFill/>
        </p:spPr>
        <p:txBody>
          <a:bodyPr wrap="square">
            <a:spAutoFit/>
          </a:bodyPr>
          <a:lstStyle/>
          <a:p>
            <a:r>
              <a:rPr lang="en-US" sz="1800" b="1" err="1">
                <a:solidFill>
                  <a:schemeClr val="tx1">
                    <a:lumMod val="50000"/>
                    <a:lumOff val="50000"/>
                  </a:schemeClr>
                </a:solidFill>
                <a:latin typeface="Poppins" panose="00000500000000000000" pitchFamily="50" charset="0"/>
                <a:cs typeface="Poppins" panose="00000500000000000000" pitchFamily="50" charset="0"/>
              </a:rPr>
              <a:t>Accordo</a:t>
            </a:r>
            <a:r>
              <a:rPr lang="en-US" sz="1800" b="1">
                <a:solidFill>
                  <a:schemeClr val="tx1">
                    <a:lumMod val="50000"/>
                    <a:lumOff val="50000"/>
                  </a:schemeClr>
                </a:solidFill>
                <a:latin typeface="Poppins" panose="00000500000000000000" pitchFamily="50" charset="0"/>
                <a:cs typeface="Poppins" panose="00000500000000000000" pitchFamily="50" charset="0"/>
              </a:rPr>
              <a:t> ARPAV/</a:t>
            </a:r>
            <a:r>
              <a:rPr lang="en-US" sz="1800" b="1" err="1">
                <a:solidFill>
                  <a:schemeClr val="tx1">
                    <a:lumMod val="50000"/>
                    <a:lumOff val="50000"/>
                  </a:schemeClr>
                </a:solidFill>
                <a:latin typeface="Poppins" panose="00000500000000000000" pitchFamily="50" charset="0"/>
                <a:cs typeface="Poppins" panose="00000500000000000000" pitchFamily="50" charset="0"/>
              </a:rPr>
              <a:t>Misure</a:t>
            </a:r>
            <a:r>
              <a:rPr lang="en-US" sz="1800" b="1">
                <a:solidFill>
                  <a:schemeClr val="tx1">
                    <a:lumMod val="50000"/>
                    <a:lumOff val="50000"/>
                  </a:schemeClr>
                </a:solidFill>
                <a:latin typeface="Poppins" panose="00000500000000000000" pitchFamily="50" charset="0"/>
                <a:cs typeface="Poppins" panose="00000500000000000000" pitchFamily="50" charset="0"/>
              </a:rPr>
              <a:t> in </a:t>
            </a:r>
            <a:r>
              <a:rPr lang="en-US" sz="1800" b="1" err="1">
                <a:solidFill>
                  <a:schemeClr val="tx1">
                    <a:lumMod val="50000"/>
                    <a:lumOff val="50000"/>
                  </a:schemeClr>
                </a:solidFill>
                <a:latin typeface="Poppins" panose="00000500000000000000" pitchFamily="50" charset="0"/>
                <a:cs typeface="Poppins" panose="00000500000000000000" pitchFamily="50" charset="0"/>
              </a:rPr>
              <a:t>contraddittorio</a:t>
            </a:r>
            <a:endParaRPr lang="it-IT" b="1"/>
          </a:p>
        </p:txBody>
      </p:sp>
    </p:spTree>
    <p:extLst>
      <p:ext uri="{BB962C8B-B14F-4D97-AF65-F5344CB8AC3E}">
        <p14:creationId xmlns:p14="http://schemas.microsoft.com/office/powerpoint/2010/main" val="1906653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45">
            <a:extLst>
              <a:ext uri="{FF2B5EF4-FFF2-40B4-BE49-F238E27FC236}">
                <a16:creationId xmlns:a16="http://schemas.microsoft.com/office/drawing/2014/main" id="{0B759476-B450-4A0F-AAD2-4B8E9600B10D}"/>
              </a:ext>
            </a:extLst>
          </p:cNvPr>
          <p:cNvCxnSpPr>
            <a:cxnSpLocks/>
          </p:cNvCxnSpPr>
          <p:nvPr/>
        </p:nvCxnSpPr>
        <p:spPr bwMode="auto">
          <a:xfrm rot="5400000" flipV="1">
            <a:off x="-1412497" y="3667923"/>
            <a:ext cx="4248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reeform 29">
            <a:extLst>
              <a:ext uri="{FF2B5EF4-FFF2-40B4-BE49-F238E27FC236}">
                <a16:creationId xmlns:a16="http://schemas.microsoft.com/office/drawing/2014/main" id="{B7E61551-3505-7395-1117-CC7771438EBF}"/>
              </a:ext>
            </a:extLst>
          </p:cNvPr>
          <p:cNvSpPr>
            <a:spLocks noChangeArrowheads="1"/>
          </p:cNvSpPr>
          <p:nvPr/>
        </p:nvSpPr>
        <p:spPr bwMode="auto">
          <a:xfrm rot="5400000">
            <a:off x="406401" y="1121391"/>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2"/>
            <a:stretch>
              <a:fillRect/>
            </a:stretch>
          </a:blipFill>
          <a:ln/>
        </p:spPr>
        <p:style>
          <a:lnRef idx="0">
            <a:schemeClr val="dk1"/>
          </a:lnRef>
          <a:fillRef idx="3">
            <a:schemeClr val="dk1"/>
          </a:fillRef>
          <a:effectRef idx="3">
            <a:schemeClr val="dk1"/>
          </a:effectRef>
          <a:fontRef idx="minor">
            <a:schemeClr val="lt1"/>
          </a:fontRef>
        </p:style>
        <p:txBody>
          <a:bodyPr vert="vert270"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  </a:t>
            </a:r>
            <a:r>
              <a:rPr kumimoji="0" lang="en-US" altLang="en-US" sz="1000" i="0" u="none" strike="noStrike" kern="1200" cap="none" spc="0" normalizeH="0" baseline="0" noProof="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Inizio</a:t>
            </a:r>
          </a:p>
        </p:txBody>
      </p:sp>
      <p:sp>
        <p:nvSpPr>
          <p:cNvPr id="4" name="Freeform 31">
            <a:extLst>
              <a:ext uri="{FF2B5EF4-FFF2-40B4-BE49-F238E27FC236}">
                <a16:creationId xmlns:a16="http://schemas.microsoft.com/office/drawing/2014/main" id="{0BD5BEA9-2D67-595D-1BDD-DF15AD04EA63}"/>
              </a:ext>
            </a:extLst>
          </p:cNvPr>
          <p:cNvSpPr>
            <a:spLocks noChangeArrowheads="1"/>
          </p:cNvSpPr>
          <p:nvPr/>
        </p:nvSpPr>
        <p:spPr bwMode="auto">
          <a:xfrm flipV="1">
            <a:off x="621326" y="1826575"/>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5" name="Freeform 31">
            <a:extLst>
              <a:ext uri="{FF2B5EF4-FFF2-40B4-BE49-F238E27FC236}">
                <a16:creationId xmlns:a16="http://schemas.microsoft.com/office/drawing/2014/main" id="{D2C302FE-4271-61B6-FE52-F57074625987}"/>
              </a:ext>
            </a:extLst>
          </p:cNvPr>
          <p:cNvSpPr>
            <a:spLocks noChangeArrowheads="1"/>
          </p:cNvSpPr>
          <p:nvPr/>
        </p:nvSpPr>
        <p:spPr bwMode="auto">
          <a:xfrm flipV="1">
            <a:off x="623626" y="3692920"/>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6" name="TextBox 67">
            <a:extLst>
              <a:ext uri="{FF2B5EF4-FFF2-40B4-BE49-F238E27FC236}">
                <a16:creationId xmlns:a16="http://schemas.microsoft.com/office/drawing/2014/main" id="{89F72A7A-23F0-B252-89E0-610120C9DFC0}"/>
              </a:ext>
            </a:extLst>
          </p:cNvPr>
          <p:cNvSpPr txBox="1"/>
          <p:nvPr/>
        </p:nvSpPr>
        <p:spPr>
          <a:xfrm>
            <a:off x="1022859" y="1846720"/>
            <a:ext cx="9961288" cy="1615827"/>
          </a:xfrm>
          <a:prstGeom prst="rect">
            <a:avLst/>
          </a:prstGeom>
          <a:noFill/>
        </p:spPr>
        <p:txBody>
          <a:bodyPr wrap="square" lIns="0" tIns="0" rIns="0" bIns="0" rtlCol="0" anchor="t">
            <a:spAutoFit/>
          </a:bodyPr>
          <a:lstStyle/>
          <a:p>
            <a:r>
              <a:rPr kumimoji="0" lang="it-IT" sz="1050" b="1" i="0" u="none" strike="noStrike" kern="1200" cap="none" spc="0" normalizeH="0" baseline="0" noProof="0">
                <a:ln>
                  <a:noFill/>
                </a:ln>
                <a:solidFill>
                  <a:schemeClr val="tx1">
                    <a:lumMod val="50000"/>
                    <a:lumOff val="50000"/>
                  </a:schemeClr>
                </a:solidFill>
                <a:effectLst/>
                <a:uLnTx/>
                <a:uFillTx/>
                <a:latin typeface="Poppins"/>
                <a:cs typeface="Poppins"/>
              </a:rPr>
              <a:t>Redazione del PD da parte di SIMICO </a:t>
            </a:r>
            <a:r>
              <a:rPr kumimoji="0" lang="it-IT" sz="1050" i="0" u="none" strike="noStrike" kern="1200" cap="none" spc="0" normalizeH="0" baseline="0" noProof="0">
                <a:ln>
                  <a:noFill/>
                </a:ln>
                <a:solidFill>
                  <a:schemeClr val="tx1">
                    <a:lumMod val="50000"/>
                    <a:lumOff val="50000"/>
                  </a:schemeClr>
                </a:solidFill>
                <a:effectLst/>
                <a:uLnTx/>
                <a:uFillTx/>
                <a:latin typeface="Poppins"/>
                <a:cs typeface="Poppins"/>
              </a:rPr>
              <a:t>:</a:t>
            </a:r>
          </a:p>
          <a:p>
            <a:r>
              <a:rPr lang="it-IT" sz="1050">
                <a:solidFill>
                  <a:schemeClr val="tx1">
                    <a:lumMod val="50000"/>
                    <a:lumOff val="50000"/>
                  </a:schemeClr>
                </a:solidFill>
                <a:latin typeface="Poppins"/>
                <a:cs typeface="Poppins"/>
              </a:rPr>
              <a:t>Studio Fattibilità ambientale, </a:t>
            </a:r>
          </a:p>
          <a:p>
            <a:r>
              <a:rPr lang="it-IT" sz="1050">
                <a:solidFill>
                  <a:schemeClr val="tx1">
                    <a:lumMod val="50000"/>
                    <a:lumOff val="50000"/>
                  </a:schemeClr>
                </a:solidFill>
                <a:latin typeface="Poppins"/>
                <a:cs typeface="Poppins"/>
              </a:rPr>
              <a:t>Dichiarazione di non necessità di </a:t>
            </a:r>
            <a:r>
              <a:rPr lang="it-IT" sz="1050" err="1">
                <a:solidFill>
                  <a:schemeClr val="tx1">
                    <a:lumMod val="50000"/>
                    <a:lumOff val="50000"/>
                  </a:schemeClr>
                </a:solidFill>
                <a:latin typeface="Poppins"/>
                <a:cs typeface="Poppins"/>
              </a:rPr>
              <a:t>V.Inc.A</a:t>
            </a:r>
            <a:r>
              <a:rPr lang="it-IT" sz="1050">
                <a:solidFill>
                  <a:schemeClr val="tx1">
                    <a:lumMod val="50000"/>
                    <a:lumOff val="50000"/>
                  </a:schemeClr>
                </a:solidFill>
                <a:latin typeface="Poppins"/>
                <a:cs typeface="Poppins"/>
              </a:rPr>
              <a:t>. con Allegato E, </a:t>
            </a:r>
          </a:p>
          <a:p>
            <a:r>
              <a:rPr lang="it-IT" sz="1050">
                <a:solidFill>
                  <a:schemeClr val="tx1">
                    <a:lumMod val="50000"/>
                    <a:lumOff val="50000"/>
                  </a:schemeClr>
                </a:solidFill>
                <a:latin typeface="Poppins"/>
                <a:cs typeface="Poppins"/>
              </a:rPr>
              <a:t>D.P.I.A. fase di cantierizzazione e di esercizio,</a:t>
            </a:r>
          </a:p>
          <a:p>
            <a:r>
              <a:rPr lang="it-IT" sz="1050">
                <a:solidFill>
                  <a:schemeClr val="tx1">
                    <a:lumMod val="50000"/>
                    <a:lumOff val="50000"/>
                  </a:schemeClr>
                </a:solidFill>
                <a:latin typeface="Poppins"/>
                <a:cs typeface="Poppins"/>
              </a:rPr>
              <a:t>Monitoraggio delle componenti finalizzato a prevenire possibili impatti,  </a:t>
            </a:r>
          </a:p>
          <a:p>
            <a:r>
              <a:rPr lang="it-IT" sz="1050">
                <a:solidFill>
                  <a:schemeClr val="tx1">
                    <a:lumMod val="50000"/>
                    <a:lumOff val="50000"/>
                  </a:schemeClr>
                </a:solidFill>
                <a:latin typeface="Poppins"/>
                <a:cs typeface="Poppins"/>
              </a:rPr>
              <a:t>Relazione relativa alla Tutela Monumentale della pista esistente, </a:t>
            </a:r>
          </a:p>
          <a:p>
            <a:r>
              <a:rPr lang="it-IT" sz="1050">
                <a:solidFill>
                  <a:schemeClr val="tx1">
                    <a:lumMod val="50000"/>
                    <a:lumOff val="50000"/>
                  </a:schemeClr>
                </a:solidFill>
                <a:latin typeface="Poppins"/>
                <a:cs typeface="Poppins"/>
              </a:rPr>
              <a:t>Relazione paesaggistica, </a:t>
            </a:r>
          </a:p>
          <a:p>
            <a:r>
              <a:rPr lang="it-IT" sz="1050">
                <a:solidFill>
                  <a:schemeClr val="tx1">
                    <a:lumMod val="50000"/>
                    <a:lumOff val="50000"/>
                  </a:schemeClr>
                </a:solidFill>
                <a:latin typeface="Poppins"/>
                <a:cs typeface="Poppins"/>
              </a:rPr>
              <a:t>Piano Ambientale di Cantiere, </a:t>
            </a:r>
            <a:endParaRPr lang="it-IT" sz="1050">
              <a:solidFill>
                <a:schemeClr val="tx1">
                  <a:lumMod val="50000"/>
                  <a:lumOff val="50000"/>
                </a:schemeClr>
              </a:solidFill>
              <a:latin typeface="Poppins" panose="00000500000000000000" pitchFamily="50" charset="0"/>
              <a:cs typeface="Poppins" panose="00000500000000000000" pitchFamily="50" charset="0"/>
            </a:endParaRPr>
          </a:p>
          <a:p>
            <a:r>
              <a:rPr lang="it-IT" sz="1050">
                <a:solidFill>
                  <a:schemeClr val="tx1">
                    <a:lumMod val="50000"/>
                    <a:lumOff val="50000"/>
                  </a:schemeClr>
                </a:solidFill>
                <a:latin typeface="Poppins"/>
                <a:cs typeface="Poppins"/>
              </a:rPr>
              <a:t>Relazione di riduzione forestale, </a:t>
            </a:r>
          </a:p>
          <a:p>
            <a:r>
              <a:rPr lang="it-IT" sz="1050">
                <a:solidFill>
                  <a:schemeClr val="tx1">
                    <a:lumMod val="50000"/>
                    <a:lumOff val="50000"/>
                  </a:schemeClr>
                </a:solidFill>
                <a:latin typeface="Poppins"/>
                <a:cs typeface="Poppins"/>
              </a:rPr>
              <a:t>Opere a verde</a:t>
            </a:r>
          </a:p>
        </p:txBody>
      </p:sp>
      <p:sp>
        <p:nvSpPr>
          <p:cNvPr id="7" name="Title 1">
            <a:extLst>
              <a:ext uri="{FF2B5EF4-FFF2-40B4-BE49-F238E27FC236}">
                <a16:creationId xmlns:a16="http://schemas.microsoft.com/office/drawing/2014/main" id="{0DB1FA1B-327A-60AC-C2BF-3FC3BF1ACF4A}"/>
              </a:ext>
            </a:extLst>
          </p:cNvPr>
          <p:cNvSpPr txBox="1">
            <a:spLocks/>
          </p:cNvSpPr>
          <p:nvPr/>
        </p:nvSpPr>
        <p:spPr>
          <a:xfrm>
            <a:off x="1022859" y="3707840"/>
            <a:ext cx="8760286" cy="161583"/>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it-IT"/>
              <a:t>Decreto Commissariale conclusione CDS decisoria del 30/01/2023</a:t>
            </a:r>
          </a:p>
        </p:txBody>
      </p:sp>
      <p:sp>
        <p:nvSpPr>
          <p:cNvPr id="8" name="Freeform 31">
            <a:extLst>
              <a:ext uri="{FF2B5EF4-FFF2-40B4-BE49-F238E27FC236}">
                <a16:creationId xmlns:a16="http://schemas.microsoft.com/office/drawing/2014/main" id="{89D115FC-D27E-9B0A-D3C2-1569C56B3D19}"/>
              </a:ext>
            </a:extLst>
          </p:cNvPr>
          <p:cNvSpPr>
            <a:spLocks noChangeArrowheads="1"/>
          </p:cNvSpPr>
          <p:nvPr/>
        </p:nvSpPr>
        <p:spPr bwMode="auto">
          <a:xfrm flipV="1">
            <a:off x="621326" y="4201307"/>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9" name="TextBox 67">
            <a:extLst>
              <a:ext uri="{FF2B5EF4-FFF2-40B4-BE49-F238E27FC236}">
                <a16:creationId xmlns:a16="http://schemas.microsoft.com/office/drawing/2014/main" id="{AAEF52B9-43B1-B2F5-8B5B-CD388E397EEE}"/>
              </a:ext>
            </a:extLst>
          </p:cNvPr>
          <p:cNvSpPr txBox="1"/>
          <p:nvPr/>
        </p:nvSpPr>
        <p:spPr>
          <a:xfrm>
            <a:off x="1022859" y="4201307"/>
            <a:ext cx="9961288" cy="1292662"/>
          </a:xfrm>
          <a:prstGeom prst="rect">
            <a:avLst/>
          </a:prstGeom>
          <a:noFill/>
        </p:spPr>
        <p:txBody>
          <a:bodyPr wrap="square" lIns="0" tIns="0" rIns="0" bIns="0" rtlCol="0">
            <a:spAutoFit/>
          </a:bodyPr>
          <a:lstStyle/>
          <a:p>
            <a:r>
              <a:rPr kumimoji="0" lang="it-IT" sz="1050" b="1"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Redazione del PE da parte di SIMICO </a:t>
            </a:r>
            <a:r>
              <a:rPr kumimoji="0" lang="it-IT" sz="1050" i="0" u="none" strike="noStrike" kern="1200" cap="none" spc="0" normalizeH="0" baseline="0" noProof="0">
                <a:ln>
                  <a:noFill/>
                </a:ln>
                <a:solidFill>
                  <a:schemeClr val="tx1">
                    <a:lumMod val="50000"/>
                    <a:lumOff val="50000"/>
                  </a:schemeClr>
                </a:solidFill>
                <a:effectLst/>
                <a:uLnTx/>
                <a:uFillTx/>
                <a:latin typeface="Poppins" panose="00000500000000000000" pitchFamily="50" charset="0"/>
                <a:ea typeface="+mn-ea"/>
                <a:cs typeface="Poppins" panose="00000500000000000000" pitchFamily="50" charset="0"/>
              </a:rPr>
              <a:t>:</a:t>
            </a:r>
          </a:p>
          <a:p>
            <a:r>
              <a:rPr lang="it-IT" sz="1050">
                <a:solidFill>
                  <a:schemeClr val="tx1">
                    <a:lumMod val="50000"/>
                    <a:lumOff val="50000"/>
                  </a:schemeClr>
                </a:solidFill>
                <a:latin typeface="Poppins" panose="00000500000000000000" pitchFamily="50" charset="0"/>
                <a:cs typeface="Poppins" panose="00000500000000000000" pitchFamily="50" charset="0"/>
              </a:rPr>
              <a:t>Relazione paesaggistica, </a:t>
            </a:r>
          </a:p>
          <a:p>
            <a:r>
              <a:rPr lang="it-IT" sz="1050">
                <a:solidFill>
                  <a:schemeClr val="tx1">
                    <a:lumMod val="50000"/>
                    <a:lumOff val="50000"/>
                  </a:schemeClr>
                </a:solidFill>
                <a:latin typeface="Poppins" panose="00000500000000000000" pitchFamily="50" charset="0"/>
                <a:cs typeface="Poppins" panose="00000500000000000000" pitchFamily="50" charset="0"/>
              </a:rPr>
              <a:t>Monitoraggio delle componenti finalizzato a prevenire possibili impatti, </a:t>
            </a:r>
          </a:p>
          <a:p>
            <a:r>
              <a:rPr lang="it-IT" sz="1050">
                <a:solidFill>
                  <a:schemeClr val="tx1">
                    <a:lumMod val="50000"/>
                    <a:lumOff val="50000"/>
                  </a:schemeClr>
                </a:solidFill>
                <a:latin typeface="Poppins" panose="00000500000000000000" pitchFamily="50" charset="0"/>
                <a:cs typeface="Poppins" panose="00000500000000000000" pitchFamily="50" charset="0"/>
              </a:rPr>
              <a:t>Piano Ambientale di Cantiere, </a:t>
            </a:r>
          </a:p>
          <a:p>
            <a:r>
              <a:rPr lang="it-IT" sz="1050">
                <a:solidFill>
                  <a:schemeClr val="tx1">
                    <a:lumMod val="50000"/>
                    <a:lumOff val="50000"/>
                  </a:schemeClr>
                </a:solidFill>
                <a:latin typeface="Poppins" panose="00000500000000000000" pitchFamily="50" charset="0"/>
                <a:cs typeface="Poppins" panose="00000500000000000000" pitchFamily="50" charset="0"/>
              </a:rPr>
              <a:t>Relazione di riduzione forestale,</a:t>
            </a:r>
          </a:p>
          <a:p>
            <a:r>
              <a:rPr lang="it-IT" sz="1050">
                <a:solidFill>
                  <a:schemeClr val="tx1">
                    <a:lumMod val="50000"/>
                    <a:lumOff val="50000"/>
                  </a:schemeClr>
                </a:solidFill>
                <a:latin typeface="Poppins" panose="00000500000000000000" pitchFamily="50" charset="0"/>
                <a:cs typeface="Poppins" panose="00000500000000000000" pitchFamily="50" charset="0"/>
              </a:rPr>
              <a:t>Applicazione dei CAM, </a:t>
            </a:r>
          </a:p>
          <a:p>
            <a:r>
              <a:rPr lang="it-IT" sz="1050">
                <a:solidFill>
                  <a:schemeClr val="tx1">
                    <a:lumMod val="50000"/>
                    <a:lumOff val="50000"/>
                  </a:schemeClr>
                </a:solidFill>
                <a:latin typeface="Poppins" panose="00000500000000000000" pitchFamily="50" charset="0"/>
                <a:cs typeface="Poppins" panose="00000500000000000000" pitchFamily="50" charset="0"/>
              </a:rPr>
              <a:t>Certificazione Envision,</a:t>
            </a:r>
          </a:p>
          <a:p>
            <a:r>
              <a:rPr lang="it-IT" sz="1050">
                <a:solidFill>
                  <a:schemeClr val="tx1">
                    <a:lumMod val="50000"/>
                    <a:lumOff val="50000"/>
                  </a:schemeClr>
                </a:solidFill>
                <a:latin typeface="Poppins" panose="00000500000000000000" pitchFamily="50" charset="0"/>
                <a:cs typeface="Poppins" panose="00000500000000000000" pitchFamily="50" charset="0"/>
              </a:rPr>
              <a:t>Opere a verde</a:t>
            </a:r>
          </a:p>
        </p:txBody>
      </p:sp>
      <p:sp>
        <p:nvSpPr>
          <p:cNvPr id="10" name="Freeform 31">
            <a:extLst>
              <a:ext uri="{FF2B5EF4-FFF2-40B4-BE49-F238E27FC236}">
                <a16:creationId xmlns:a16="http://schemas.microsoft.com/office/drawing/2014/main" id="{C8E23EDE-1819-401C-66DE-68DA3150DCA9}"/>
              </a:ext>
            </a:extLst>
          </p:cNvPr>
          <p:cNvSpPr>
            <a:spLocks noChangeArrowheads="1"/>
          </p:cNvSpPr>
          <p:nvPr/>
        </p:nvSpPr>
        <p:spPr bwMode="auto">
          <a:xfrm flipV="1">
            <a:off x="623626" y="5685510"/>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1" name="Title 1">
            <a:extLst>
              <a:ext uri="{FF2B5EF4-FFF2-40B4-BE49-F238E27FC236}">
                <a16:creationId xmlns:a16="http://schemas.microsoft.com/office/drawing/2014/main" id="{72FC7DB4-7A17-654C-9BEB-7AC48BEC1231}"/>
              </a:ext>
            </a:extLst>
          </p:cNvPr>
          <p:cNvSpPr txBox="1">
            <a:spLocks/>
          </p:cNvSpPr>
          <p:nvPr/>
        </p:nvSpPr>
        <p:spPr>
          <a:xfrm>
            <a:off x="1022859" y="5694894"/>
            <a:ext cx="8760286" cy="161583"/>
          </a:xfrm>
          <a:prstGeom prst="rect">
            <a:avLst/>
          </a:prstGeom>
          <a:noFill/>
        </p:spPr>
        <p:txBody>
          <a:bodyPr wrap="square" lIns="0" tIns="0" rIns="0" bIns="0" rtlCol="0">
            <a:spAutoFit/>
          </a:bodyPr>
          <a:lstStyle>
            <a:defPPr>
              <a:defRPr lang="it-IT"/>
            </a:defPPr>
            <a:lvl1pPr marR="0" lvl="0" indent="0" algn="just" fontAlgn="auto">
              <a:lnSpc>
                <a:spcPct val="100000"/>
              </a:lnSpc>
              <a:spcBef>
                <a:spcPts val="0"/>
              </a:spcBef>
              <a:spcAft>
                <a:spcPts val="0"/>
              </a:spcAft>
              <a:buClrTx/>
              <a:buSzTx/>
              <a:buFontTx/>
              <a:buNone/>
              <a:tabLst/>
              <a:defRPr kumimoji="0" sz="1050" b="1" i="0" u="none" strike="noStrike" cap="none" spc="0" normalizeH="0" baseline="0">
                <a:ln>
                  <a:noFill/>
                </a:ln>
                <a:solidFill>
                  <a:schemeClr val="tx1">
                    <a:lumMod val="50000"/>
                    <a:lumOff val="50000"/>
                  </a:schemeClr>
                </a:solidFill>
                <a:effectLst/>
                <a:uLnTx/>
                <a:uFillTx/>
                <a:latin typeface="Poppins" panose="00000500000000000000" pitchFamily="50" charset="0"/>
                <a:cs typeface="Poppins" panose="00000500000000000000" pitchFamily="50" charset="0"/>
              </a:defRPr>
            </a:lvl1pPr>
          </a:lstStyle>
          <a:p>
            <a:r>
              <a:rPr lang="it-IT"/>
              <a:t>Determina del Commissario Straordinario di Approvazione PE n.84 del 27/06/2023</a:t>
            </a:r>
          </a:p>
        </p:txBody>
      </p:sp>
      <p:sp>
        <p:nvSpPr>
          <p:cNvPr id="14" name="TextBox 67">
            <a:extLst>
              <a:ext uri="{FF2B5EF4-FFF2-40B4-BE49-F238E27FC236}">
                <a16:creationId xmlns:a16="http://schemas.microsoft.com/office/drawing/2014/main" id="{77B15058-24AF-7C9A-7669-81BEA4BC16B1}"/>
              </a:ext>
            </a:extLst>
          </p:cNvPr>
          <p:cNvSpPr txBox="1"/>
          <p:nvPr/>
        </p:nvSpPr>
        <p:spPr>
          <a:xfrm>
            <a:off x="8701928" y="2940278"/>
            <a:ext cx="1898265" cy="369332"/>
          </a:xfrm>
          <a:prstGeom prst="rect">
            <a:avLst/>
          </a:prstGeom>
          <a:noFill/>
        </p:spPr>
        <p:txBody>
          <a:bodyPr wrap="square" lIns="0" tIns="0" rIns="0" bIns="0" rtlCol="0" anchor="t">
            <a:spAutoFit/>
          </a:bodyPr>
          <a:lstStyle/>
          <a:p>
            <a:pPr algn="ctr"/>
            <a:r>
              <a:rPr lang="it-IT" sz="2400" b="1">
                <a:solidFill>
                  <a:schemeClr val="tx1">
                    <a:lumMod val="50000"/>
                    <a:lumOff val="50000"/>
                  </a:schemeClr>
                </a:solidFill>
                <a:latin typeface="Poppins"/>
                <a:cs typeface="Poppins"/>
              </a:rPr>
              <a:t>LOTTO 2</a:t>
            </a:r>
          </a:p>
        </p:txBody>
      </p:sp>
    </p:spTree>
    <p:extLst>
      <p:ext uri="{BB962C8B-B14F-4D97-AF65-F5344CB8AC3E}">
        <p14:creationId xmlns:p14="http://schemas.microsoft.com/office/powerpoint/2010/main" val="662457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E246DB-E903-8947-39D6-42FCE27F946F}"/>
              </a:ext>
            </a:extLst>
          </p:cNvPr>
          <p:cNvPicPr>
            <a:picLocks noChangeAspect="1"/>
          </p:cNvPicPr>
          <p:nvPr/>
        </p:nvPicPr>
        <p:blipFill>
          <a:blip r:embed="rId2"/>
          <a:stretch>
            <a:fillRect/>
          </a:stretch>
        </p:blipFill>
        <p:spPr>
          <a:xfrm>
            <a:off x="254620" y="1309630"/>
            <a:ext cx="4746040" cy="3378484"/>
          </a:xfrm>
          <a:prstGeom prst="rect">
            <a:avLst/>
          </a:prstGeom>
        </p:spPr>
      </p:pic>
      <p:pic>
        <p:nvPicPr>
          <p:cNvPr id="11" name="Picture 10">
            <a:extLst>
              <a:ext uri="{FF2B5EF4-FFF2-40B4-BE49-F238E27FC236}">
                <a16:creationId xmlns:a16="http://schemas.microsoft.com/office/drawing/2014/main" id="{36D481AB-72B8-02F5-44C0-E72047B11705}"/>
              </a:ext>
            </a:extLst>
          </p:cNvPr>
          <p:cNvPicPr>
            <a:picLocks noChangeAspect="1"/>
          </p:cNvPicPr>
          <p:nvPr/>
        </p:nvPicPr>
        <p:blipFill rotWithShape="1">
          <a:blip r:embed="rId3"/>
          <a:srcRect t="11046" b="18409"/>
          <a:stretch/>
        </p:blipFill>
        <p:spPr>
          <a:xfrm>
            <a:off x="5336332" y="1451046"/>
            <a:ext cx="6375423" cy="3194645"/>
          </a:xfrm>
          <a:prstGeom prst="rect">
            <a:avLst/>
          </a:prstGeom>
        </p:spPr>
      </p:pic>
      <p:sp>
        <p:nvSpPr>
          <p:cNvPr id="17" name="CasellaDiTesto 10">
            <a:extLst>
              <a:ext uri="{FF2B5EF4-FFF2-40B4-BE49-F238E27FC236}">
                <a16:creationId xmlns:a16="http://schemas.microsoft.com/office/drawing/2014/main" id="{4590A4DC-3D2E-D2CC-BB19-05FD9B6FE9BC}"/>
              </a:ext>
            </a:extLst>
          </p:cNvPr>
          <p:cNvSpPr txBox="1"/>
          <p:nvPr/>
        </p:nvSpPr>
        <p:spPr>
          <a:xfrm>
            <a:off x="254582" y="4948205"/>
            <a:ext cx="11320333" cy="1200329"/>
          </a:xfrm>
          <a:prstGeom prst="rect">
            <a:avLst/>
          </a:prstGeom>
          <a:solidFill>
            <a:schemeClr val="bg1"/>
          </a:solidFill>
          <a:ln w="38100">
            <a:noFill/>
          </a:ln>
        </p:spPr>
        <p:txBody>
          <a:bodyPr wrap="square" lIns="91440" tIns="45720" rIns="91440" bIns="45720" anchor="t">
            <a:spAutoFit/>
          </a:bodyPr>
          <a:lstStyle/>
          <a:p>
            <a:pPr algn="just"/>
            <a:r>
              <a:rPr lang="it-IT" sz="1200">
                <a:solidFill>
                  <a:schemeClr val="tx1">
                    <a:lumMod val="50000"/>
                    <a:lumOff val="50000"/>
                  </a:schemeClr>
                </a:solidFill>
                <a:latin typeface="Poppins"/>
                <a:ea typeface="Open Sans Light"/>
                <a:cs typeface="Poppins"/>
              </a:rPr>
              <a:t>Il bosco presente nell’area della pista esistente è costituito da un lariceto in successione formatosi per la maggior parte a causa dell’abbandono delle pratiche agricole di sfalcio e pascolo.</a:t>
            </a:r>
            <a:endParaRPr lang="en-US" sz="1200">
              <a:solidFill>
                <a:schemeClr val="tx1">
                  <a:lumMod val="50000"/>
                  <a:lumOff val="50000"/>
                </a:schemeClr>
              </a:solidFill>
              <a:latin typeface="Poppins"/>
              <a:ea typeface="Open Sans Light"/>
              <a:cs typeface="Poppins"/>
            </a:endParaRPr>
          </a:p>
          <a:p>
            <a:pPr algn="just"/>
            <a:r>
              <a:rPr lang="it-IT" sz="1200">
                <a:solidFill>
                  <a:schemeClr val="tx1">
                    <a:lumMod val="50000"/>
                    <a:lumOff val="50000"/>
                  </a:schemeClr>
                </a:solidFill>
                <a:latin typeface="Poppins"/>
                <a:ea typeface="Open Sans Light"/>
                <a:cs typeface="Poppins"/>
              </a:rPr>
              <a:t>Tale formazione è frammista ad aree prative e residenziali ma soprattutto è attraversata dalla vecchia pista da bob che crea un corridoio di una decina di metri.</a:t>
            </a:r>
          </a:p>
          <a:p>
            <a:pPr algn="just"/>
            <a:r>
              <a:rPr lang="it-IT" sz="1200">
                <a:solidFill>
                  <a:schemeClr val="tx1">
                    <a:lumMod val="50000"/>
                    <a:lumOff val="50000"/>
                  </a:schemeClr>
                </a:solidFill>
                <a:latin typeface="Poppins"/>
                <a:ea typeface="Open Sans Light"/>
                <a:cs typeface="Poppins"/>
              </a:rPr>
              <a:t>La superficie boscata, rappresentata in arancione, oggetto di riduzione è pari a 2,4291 ha, valore inferiore alla soglia di 2,5 ha per cui si attiva la verifica di assoggettabilità a VIA.</a:t>
            </a:r>
          </a:p>
        </p:txBody>
      </p:sp>
      <p:sp>
        <p:nvSpPr>
          <p:cNvPr id="3" name="Title 1">
            <a:extLst>
              <a:ext uri="{FF2B5EF4-FFF2-40B4-BE49-F238E27FC236}">
                <a16:creationId xmlns:a16="http://schemas.microsoft.com/office/drawing/2014/main" id="{51622E62-46CA-DD61-E0BB-C9FF7A528161}"/>
              </a:ext>
            </a:extLst>
          </p:cNvPr>
          <p:cNvSpPr txBox="1">
            <a:spLocks/>
          </p:cNvSpPr>
          <p:nvPr/>
        </p:nvSpPr>
        <p:spPr>
          <a:xfrm>
            <a:off x="254582" y="851134"/>
            <a:ext cx="6820890" cy="55748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a:solidFill>
                  <a:schemeClr val="tx1">
                    <a:lumMod val="65000"/>
                    <a:lumOff val="35000"/>
                  </a:schemeClr>
                </a:solidFill>
                <a:latin typeface="Lato"/>
                <a:ea typeface="Lato"/>
                <a:cs typeface="Lato"/>
              </a:rPr>
              <a:t>La </a:t>
            </a:r>
            <a:r>
              <a:rPr lang="en-US" sz="1800" b="1" i="1" err="1">
                <a:solidFill>
                  <a:schemeClr val="tx1">
                    <a:lumMod val="65000"/>
                    <a:lumOff val="35000"/>
                  </a:schemeClr>
                </a:solidFill>
                <a:latin typeface="Lato"/>
                <a:ea typeface="Lato"/>
                <a:cs typeface="Lato"/>
              </a:rPr>
              <a:t>riduzione</a:t>
            </a:r>
            <a:r>
              <a:rPr lang="en-US" sz="1800" b="1" i="1">
                <a:solidFill>
                  <a:schemeClr val="tx1">
                    <a:lumMod val="65000"/>
                    <a:lumOff val="35000"/>
                  </a:schemeClr>
                </a:solidFill>
                <a:latin typeface="Lato"/>
                <a:ea typeface="Lato"/>
                <a:cs typeface="Lato"/>
              </a:rPr>
              <a:t> di </a:t>
            </a:r>
            <a:r>
              <a:rPr lang="en-US" sz="1800" b="1" i="1" err="1">
                <a:solidFill>
                  <a:schemeClr val="tx1">
                    <a:lumMod val="65000"/>
                    <a:lumOff val="35000"/>
                  </a:schemeClr>
                </a:solidFill>
                <a:latin typeface="Lato"/>
                <a:ea typeface="Lato"/>
                <a:cs typeface="Lato"/>
              </a:rPr>
              <a:t>superficie</a:t>
            </a:r>
            <a:r>
              <a:rPr lang="en-US" sz="1800" b="1" i="1">
                <a:solidFill>
                  <a:schemeClr val="tx1">
                    <a:lumMod val="65000"/>
                    <a:lumOff val="35000"/>
                  </a:schemeClr>
                </a:solidFill>
                <a:latin typeface="Lato"/>
                <a:ea typeface="Lato"/>
                <a:cs typeface="Lato"/>
              </a:rPr>
              <a:t> </a:t>
            </a:r>
            <a:r>
              <a:rPr lang="en-US" sz="1800" b="1" i="1" err="1">
                <a:solidFill>
                  <a:schemeClr val="tx1">
                    <a:lumMod val="65000"/>
                    <a:lumOff val="35000"/>
                  </a:schemeClr>
                </a:solidFill>
                <a:latin typeface="Lato"/>
                <a:ea typeface="Lato"/>
                <a:cs typeface="Lato"/>
              </a:rPr>
              <a:t>boscata</a:t>
            </a:r>
          </a:p>
        </p:txBody>
      </p:sp>
    </p:spTree>
    <p:extLst>
      <p:ext uri="{BB962C8B-B14F-4D97-AF65-F5344CB8AC3E}">
        <p14:creationId xmlns:p14="http://schemas.microsoft.com/office/powerpoint/2010/main" val="3952793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3EF971-4E79-2D9D-EE89-B66E23A5400E}"/>
              </a:ext>
            </a:extLst>
          </p:cNvPr>
          <p:cNvSpPr txBox="1">
            <a:spLocks/>
          </p:cNvSpPr>
          <p:nvPr/>
        </p:nvSpPr>
        <p:spPr>
          <a:xfrm>
            <a:off x="147717" y="804671"/>
            <a:ext cx="6820890" cy="55748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err="1">
                <a:solidFill>
                  <a:schemeClr val="tx1">
                    <a:lumMod val="65000"/>
                    <a:lumOff val="35000"/>
                  </a:schemeClr>
                </a:solidFill>
                <a:latin typeface="Lato"/>
                <a:ea typeface="Lato"/>
                <a:cs typeface="Lato"/>
              </a:rPr>
              <a:t>Inserimento</a:t>
            </a:r>
            <a:r>
              <a:rPr lang="en-US" sz="1800" b="1" i="1">
                <a:solidFill>
                  <a:schemeClr val="tx1">
                    <a:lumMod val="65000"/>
                    <a:lumOff val="35000"/>
                  </a:schemeClr>
                </a:solidFill>
                <a:latin typeface="Lato"/>
                <a:ea typeface="Lato"/>
                <a:cs typeface="Lato"/>
              </a:rPr>
              <a:t> </a:t>
            </a:r>
            <a:r>
              <a:rPr lang="en-US" sz="1800" b="1" i="1" err="1">
                <a:solidFill>
                  <a:schemeClr val="tx1">
                    <a:lumMod val="65000"/>
                    <a:lumOff val="35000"/>
                  </a:schemeClr>
                </a:solidFill>
                <a:latin typeface="Lato"/>
                <a:ea typeface="Lato"/>
                <a:cs typeface="Lato"/>
              </a:rPr>
              <a:t>paesaggistico</a:t>
            </a:r>
            <a:r>
              <a:rPr lang="en-US" sz="1800" b="1" i="1">
                <a:solidFill>
                  <a:schemeClr val="tx1">
                    <a:lumMod val="65000"/>
                    <a:lumOff val="35000"/>
                  </a:schemeClr>
                </a:solidFill>
                <a:latin typeface="Lato"/>
                <a:ea typeface="Lato"/>
                <a:cs typeface="Lato"/>
              </a:rPr>
              <a:t> </a:t>
            </a:r>
            <a:r>
              <a:rPr lang="en-US" sz="1800" b="1" i="1" err="1">
                <a:solidFill>
                  <a:schemeClr val="tx1">
                    <a:lumMod val="65000"/>
                    <a:lumOff val="35000"/>
                  </a:schemeClr>
                </a:solidFill>
                <a:latin typeface="Lato"/>
                <a:ea typeface="Lato"/>
                <a:cs typeface="Lato"/>
              </a:rPr>
              <a:t>ambientale</a:t>
            </a:r>
            <a:r>
              <a:rPr lang="en-US" sz="1800" b="1" i="1">
                <a:solidFill>
                  <a:schemeClr val="tx1">
                    <a:lumMod val="65000"/>
                    <a:lumOff val="35000"/>
                  </a:schemeClr>
                </a:solidFill>
                <a:latin typeface="Lato"/>
                <a:ea typeface="Lato"/>
                <a:cs typeface="Lato"/>
              </a:rPr>
              <a:t> </a:t>
            </a:r>
            <a:r>
              <a:rPr lang="en-US" sz="1800" b="1" i="1" err="1">
                <a:solidFill>
                  <a:schemeClr val="tx1">
                    <a:lumMod val="65000"/>
                    <a:lumOff val="35000"/>
                  </a:schemeClr>
                </a:solidFill>
                <a:latin typeface="Lato"/>
                <a:ea typeface="Lato"/>
                <a:cs typeface="Lato"/>
              </a:rPr>
              <a:t>dell'opera</a:t>
            </a:r>
            <a:r>
              <a:rPr lang="en-US" sz="1800" b="1" i="1">
                <a:solidFill>
                  <a:schemeClr val="tx1">
                    <a:lumMod val="65000"/>
                    <a:lumOff val="35000"/>
                  </a:schemeClr>
                </a:solidFill>
                <a:latin typeface="Lato"/>
                <a:ea typeface="Lato"/>
                <a:cs typeface="Lato"/>
              </a:rPr>
              <a:t> ed </a:t>
            </a:r>
            <a:r>
              <a:rPr lang="en-US" sz="1800" b="1" i="1" err="1">
                <a:solidFill>
                  <a:schemeClr val="tx1">
                    <a:lumMod val="65000"/>
                    <a:lumOff val="35000"/>
                  </a:schemeClr>
                </a:solidFill>
                <a:latin typeface="Lato"/>
                <a:ea typeface="Lato"/>
                <a:cs typeface="Lato"/>
              </a:rPr>
              <a:t>opere</a:t>
            </a:r>
            <a:r>
              <a:rPr lang="en-US" sz="1800" b="1" i="1">
                <a:solidFill>
                  <a:schemeClr val="tx1">
                    <a:lumMod val="65000"/>
                    <a:lumOff val="35000"/>
                  </a:schemeClr>
                </a:solidFill>
                <a:latin typeface="Lato"/>
                <a:ea typeface="Lato"/>
                <a:cs typeface="Lato"/>
              </a:rPr>
              <a:t> a </a:t>
            </a:r>
            <a:r>
              <a:rPr lang="en-US" sz="1800" b="1" i="1" err="1">
                <a:solidFill>
                  <a:schemeClr val="tx1">
                    <a:lumMod val="65000"/>
                    <a:lumOff val="35000"/>
                  </a:schemeClr>
                </a:solidFill>
                <a:latin typeface="Lato"/>
                <a:ea typeface="Lato"/>
                <a:cs typeface="Lato"/>
              </a:rPr>
              <a:t>verde</a:t>
            </a:r>
          </a:p>
        </p:txBody>
      </p:sp>
      <p:grpSp>
        <p:nvGrpSpPr>
          <p:cNvPr id="33" name="Gruppo 6">
            <a:extLst>
              <a:ext uri="{FF2B5EF4-FFF2-40B4-BE49-F238E27FC236}">
                <a16:creationId xmlns:a16="http://schemas.microsoft.com/office/drawing/2014/main" id="{538886AD-E95A-35F4-CF86-59BA68B6A870}"/>
              </a:ext>
            </a:extLst>
          </p:cNvPr>
          <p:cNvGrpSpPr/>
          <p:nvPr/>
        </p:nvGrpSpPr>
        <p:grpSpPr>
          <a:xfrm>
            <a:off x="2622477" y="1778235"/>
            <a:ext cx="9040809" cy="4580324"/>
            <a:chOff x="4518998" y="2169530"/>
            <a:chExt cx="14472629" cy="7332235"/>
          </a:xfrm>
        </p:grpSpPr>
        <p:pic>
          <p:nvPicPr>
            <p:cNvPr id="5" name="Immagine 1">
              <a:extLst>
                <a:ext uri="{FF2B5EF4-FFF2-40B4-BE49-F238E27FC236}">
                  <a16:creationId xmlns:a16="http://schemas.microsoft.com/office/drawing/2014/main" id="{DE49E831-513E-5CF4-4D0B-E96C60C549BD}"/>
                </a:ext>
              </a:extLst>
            </p:cNvPr>
            <p:cNvPicPr>
              <a:picLocks noChangeAspect="1"/>
            </p:cNvPicPr>
            <p:nvPr/>
          </p:nvPicPr>
          <p:blipFill rotWithShape="1">
            <a:blip r:embed="rId2"/>
            <a:srcRect t="975"/>
            <a:stretch/>
          </p:blipFill>
          <p:spPr>
            <a:xfrm>
              <a:off x="4518998" y="2169530"/>
              <a:ext cx="14472629" cy="7251046"/>
            </a:xfrm>
            <a:prstGeom prst="rect">
              <a:avLst/>
            </a:prstGeom>
          </p:spPr>
        </p:pic>
        <p:pic>
          <p:nvPicPr>
            <p:cNvPr id="6" name="Immagine 22">
              <a:extLst>
                <a:ext uri="{FF2B5EF4-FFF2-40B4-BE49-F238E27FC236}">
                  <a16:creationId xmlns:a16="http://schemas.microsoft.com/office/drawing/2014/main" id="{A2EA2494-0298-6C67-14B9-4D0DE8EFD536}"/>
                </a:ext>
              </a:extLst>
            </p:cNvPr>
            <p:cNvPicPr>
              <a:picLocks noChangeAspect="1"/>
            </p:cNvPicPr>
            <p:nvPr/>
          </p:nvPicPr>
          <p:blipFill>
            <a:blip r:embed="rId3"/>
            <a:stretch>
              <a:fillRect/>
            </a:stretch>
          </p:blipFill>
          <p:spPr>
            <a:xfrm>
              <a:off x="5898619" y="5334417"/>
              <a:ext cx="577061" cy="460636"/>
            </a:xfrm>
            <a:prstGeom prst="rect">
              <a:avLst/>
            </a:prstGeom>
          </p:spPr>
        </p:pic>
        <p:pic>
          <p:nvPicPr>
            <p:cNvPr id="7" name="Immagine 23">
              <a:extLst>
                <a:ext uri="{FF2B5EF4-FFF2-40B4-BE49-F238E27FC236}">
                  <a16:creationId xmlns:a16="http://schemas.microsoft.com/office/drawing/2014/main" id="{E3978BD9-3657-9EE2-8AD5-26095240092C}"/>
                </a:ext>
              </a:extLst>
            </p:cNvPr>
            <p:cNvPicPr>
              <a:picLocks noChangeAspect="1"/>
            </p:cNvPicPr>
            <p:nvPr/>
          </p:nvPicPr>
          <p:blipFill>
            <a:blip r:embed="rId3"/>
            <a:stretch>
              <a:fillRect/>
            </a:stretch>
          </p:blipFill>
          <p:spPr>
            <a:xfrm>
              <a:off x="15608218" y="6955525"/>
              <a:ext cx="577061" cy="460636"/>
            </a:xfrm>
            <a:prstGeom prst="rect">
              <a:avLst/>
            </a:prstGeom>
          </p:spPr>
        </p:pic>
        <p:pic>
          <p:nvPicPr>
            <p:cNvPr id="8" name="Immagine 25">
              <a:extLst>
                <a:ext uri="{FF2B5EF4-FFF2-40B4-BE49-F238E27FC236}">
                  <a16:creationId xmlns:a16="http://schemas.microsoft.com/office/drawing/2014/main" id="{5A0CCFA2-9B6F-FBCD-8832-A81C4E940558}"/>
                </a:ext>
              </a:extLst>
            </p:cNvPr>
            <p:cNvPicPr>
              <a:picLocks noChangeAspect="1"/>
            </p:cNvPicPr>
            <p:nvPr/>
          </p:nvPicPr>
          <p:blipFill rotWithShape="1">
            <a:blip r:embed="rId4"/>
            <a:srcRect r="55982"/>
            <a:stretch/>
          </p:blipFill>
          <p:spPr>
            <a:xfrm>
              <a:off x="6649650" y="5491393"/>
              <a:ext cx="541477" cy="404352"/>
            </a:xfrm>
            <a:prstGeom prst="rect">
              <a:avLst/>
            </a:prstGeom>
          </p:spPr>
        </p:pic>
        <p:pic>
          <p:nvPicPr>
            <p:cNvPr id="9" name="Immagine 26">
              <a:extLst>
                <a:ext uri="{FF2B5EF4-FFF2-40B4-BE49-F238E27FC236}">
                  <a16:creationId xmlns:a16="http://schemas.microsoft.com/office/drawing/2014/main" id="{4379EB67-D27B-A4B2-C8CB-605459267FC4}"/>
                </a:ext>
              </a:extLst>
            </p:cNvPr>
            <p:cNvPicPr>
              <a:picLocks noChangeAspect="1"/>
            </p:cNvPicPr>
            <p:nvPr/>
          </p:nvPicPr>
          <p:blipFill rotWithShape="1">
            <a:blip r:embed="rId4"/>
            <a:srcRect r="55982"/>
            <a:stretch/>
          </p:blipFill>
          <p:spPr>
            <a:xfrm>
              <a:off x="8679108" y="5285759"/>
              <a:ext cx="541477" cy="404352"/>
            </a:xfrm>
            <a:prstGeom prst="rect">
              <a:avLst/>
            </a:prstGeom>
          </p:spPr>
        </p:pic>
        <p:pic>
          <p:nvPicPr>
            <p:cNvPr id="10" name="Immagine 28">
              <a:extLst>
                <a:ext uri="{FF2B5EF4-FFF2-40B4-BE49-F238E27FC236}">
                  <a16:creationId xmlns:a16="http://schemas.microsoft.com/office/drawing/2014/main" id="{D353E0D8-CFD6-65C0-69B8-F3EFCB7DFF65}"/>
                </a:ext>
              </a:extLst>
            </p:cNvPr>
            <p:cNvPicPr>
              <a:picLocks noChangeAspect="1"/>
            </p:cNvPicPr>
            <p:nvPr/>
          </p:nvPicPr>
          <p:blipFill rotWithShape="1">
            <a:blip r:embed="rId4"/>
            <a:srcRect r="55982"/>
            <a:stretch/>
          </p:blipFill>
          <p:spPr>
            <a:xfrm>
              <a:off x="10731583" y="4781179"/>
              <a:ext cx="541477" cy="404352"/>
            </a:xfrm>
            <a:prstGeom prst="rect">
              <a:avLst/>
            </a:prstGeom>
          </p:spPr>
        </p:pic>
        <p:pic>
          <p:nvPicPr>
            <p:cNvPr id="11" name="Immagine 30">
              <a:extLst>
                <a:ext uri="{FF2B5EF4-FFF2-40B4-BE49-F238E27FC236}">
                  <a16:creationId xmlns:a16="http://schemas.microsoft.com/office/drawing/2014/main" id="{81D740E7-B9B0-836E-9E63-7A74A96835AA}"/>
                </a:ext>
              </a:extLst>
            </p:cNvPr>
            <p:cNvPicPr>
              <a:picLocks noChangeAspect="1"/>
            </p:cNvPicPr>
            <p:nvPr/>
          </p:nvPicPr>
          <p:blipFill rotWithShape="1">
            <a:blip r:embed="rId4"/>
            <a:srcRect r="55982"/>
            <a:stretch/>
          </p:blipFill>
          <p:spPr>
            <a:xfrm>
              <a:off x="16767133" y="6143549"/>
              <a:ext cx="541477" cy="404352"/>
            </a:xfrm>
            <a:prstGeom prst="rect">
              <a:avLst/>
            </a:prstGeom>
          </p:spPr>
        </p:pic>
        <p:pic>
          <p:nvPicPr>
            <p:cNvPr id="12" name="Immagine 63">
              <a:extLst>
                <a:ext uri="{FF2B5EF4-FFF2-40B4-BE49-F238E27FC236}">
                  <a16:creationId xmlns:a16="http://schemas.microsoft.com/office/drawing/2014/main" id="{DB722F13-9DF9-3EAC-72FC-FB2142AFE10D}"/>
                </a:ext>
              </a:extLst>
            </p:cNvPr>
            <p:cNvPicPr>
              <a:picLocks noChangeAspect="1"/>
            </p:cNvPicPr>
            <p:nvPr/>
          </p:nvPicPr>
          <p:blipFill>
            <a:blip r:embed="rId5"/>
            <a:stretch>
              <a:fillRect/>
            </a:stretch>
          </p:blipFill>
          <p:spPr>
            <a:xfrm>
              <a:off x="18493736" y="5226246"/>
              <a:ext cx="342900" cy="425450"/>
            </a:xfrm>
            <a:prstGeom prst="rect">
              <a:avLst/>
            </a:prstGeom>
          </p:spPr>
        </p:pic>
        <p:pic>
          <p:nvPicPr>
            <p:cNvPr id="13" name="Immagine 15">
              <a:extLst>
                <a:ext uri="{FF2B5EF4-FFF2-40B4-BE49-F238E27FC236}">
                  <a16:creationId xmlns:a16="http://schemas.microsoft.com/office/drawing/2014/main" id="{E173EB14-C7D5-FA4D-9710-CDD435E68301}"/>
                </a:ext>
              </a:extLst>
            </p:cNvPr>
            <p:cNvPicPr>
              <a:picLocks noChangeAspect="1"/>
            </p:cNvPicPr>
            <p:nvPr/>
          </p:nvPicPr>
          <p:blipFill>
            <a:blip r:embed="rId6"/>
            <a:stretch>
              <a:fillRect/>
            </a:stretch>
          </p:blipFill>
          <p:spPr>
            <a:xfrm>
              <a:off x="13201275" y="4570041"/>
              <a:ext cx="588963" cy="422275"/>
            </a:xfrm>
            <a:prstGeom prst="rect">
              <a:avLst/>
            </a:prstGeom>
          </p:spPr>
        </p:pic>
        <p:pic>
          <p:nvPicPr>
            <p:cNvPr id="14" name="Immagine 18">
              <a:extLst>
                <a:ext uri="{FF2B5EF4-FFF2-40B4-BE49-F238E27FC236}">
                  <a16:creationId xmlns:a16="http://schemas.microsoft.com/office/drawing/2014/main" id="{0B470377-ED4C-738B-49D3-1C5FE3732662}"/>
                </a:ext>
              </a:extLst>
            </p:cNvPr>
            <p:cNvPicPr>
              <a:picLocks noChangeAspect="1"/>
            </p:cNvPicPr>
            <p:nvPr/>
          </p:nvPicPr>
          <p:blipFill>
            <a:blip r:embed="rId6"/>
            <a:stretch>
              <a:fillRect/>
            </a:stretch>
          </p:blipFill>
          <p:spPr>
            <a:xfrm>
              <a:off x="11734530" y="2190379"/>
              <a:ext cx="588963" cy="422275"/>
            </a:xfrm>
            <a:prstGeom prst="rect">
              <a:avLst/>
            </a:prstGeom>
          </p:spPr>
        </p:pic>
        <p:pic>
          <p:nvPicPr>
            <p:cNvPr id="15" name="Immagine 19">
              <a:extLst>
                <a:ext uri="{FF2B5EF4-FFF2-40B4-BE49-F238E27FC236}">
                  <a16:creationId xmlns:a16="http://schemas.microsoft.com/office/drawing/2014/main" id="{1BC2B0F2-5B66-F7F2-BC1D-68B113F0D960}"/>
                </a:ext>
              </a:extLst>
            </p:cNvPr>
            <p:cNvPicPr>
              <a:picLocks noChangeAspect="1"/>
            </p:cNvPicPr>
            <p:nvPr/>
          </p:nvPicPr>
          <p:blipFill>
            <a:blip r:embed="rId6"/>
            <a:stretch>
              <a:fillRect/>
            </a:stretch>
          </p:blipFill>
          <p:spPr>
            <a:xfrm>
              <a:off x="16444854" y="4561080"/>
              <a:ext cx="588963" cy="422275"/>
            </a:xfrm>
            <a:prstGeom prst="rect">
              <a:avLst/>
            </a:prstGeom>
          </p:spPr>
        </p:pic>
        <p:pic>
          <p:nvPicPr>
            <p:cNvPr id="16" name="Immagine 32">
              <a:extLst>
                <a:ext uri="{FF2B5EF4-FFF2-40B4-BE49-F238E27FC236}">
                  <a16:creationId xmlns:a16="http://schemas.microsoft.com/office/drawing/2014/main" id="{71C3FD31-C3DC-4FD3-EE3E-A88CC3F41960}"/>
                </a:ext>
              </a:extLst>
            </p:cNvPr>
            <p:cNvPicPr>
              <a:picLocks noChangeAspect="1"/>
            </p:cNvPicPr>
            <p:nvPr/>
          </p:nvPicPr>
          <p:blipFill>
            <a:blip r:embed="rId5"/>
            <a:stretch>
              <a:fillRect/>
            </a:stretch>
          </p:blipFill>
          <p:spPr>
            <a:xfrm>
              <a:off x="17905228" y="7823525"/>
              <a:ext cx="342900" cy="425450"/>
            </a:xfrm>
            <a:prstGeom prst="rect">
              <a:avLst/>
            </a:prstGeom>
          </p:spPr>
        </p:pic>
        <p:pic>
          <p:nvPicPr>
            <p:cNvPr id="18" name="Immagine 35">
              <a:extLst>
                <a:ext uri="{FF2B5EF4-FFF2-40B4-BE49-F238E27FC236}">
                  <a16:creationId xmlns:a16="http://schemas.microsoft.com/office/drawing/2014/main" id="{D7A4D845-87AA-B6B6-E8D8-14668C5C9D39}"/>
                </a:ext>
              </a:extLst>
            </p:cNvPr>
            <p:cNvPicPr>
              <a:picLocks noChangeAspect="1"/>
            </p:cNvPicPr>
            <p:nvPr/>
          </p:nvPicPr>
          <p:blipFill>
            <a:blip r:embed="rId6"/>
            <a:stretch>
              <a:fillRect/>
            </a:stretch>
          </p:blipFill>
          <p:spPr>
            <a:xfrm>
              <a:off x="16854316" y="9079490"/>
              <a:ext cx="588963" cy="422275"/>
            </a:xfrm>
            <a:prstGeom prst="rect">
              <a:avLst/>
            </a:prstGeom>
          </p:spPr>
        </p:pic>
        <p:grpSp>
          <p:nvGrpSpPr>
            <p:cNvPr id="19" name="Gruppo 41">
              <a:extLst>
                <a:ext uri="{FF2B5EF4-FFF2-40B4-BE49-F238E27FC236}">
                  <a16:creationId xmlns:a16="http://schemas.microsoft.com/office/drawing/2014/main" id="{B1C2841C-780D-92F9-1AB6-08B619D6C59F}"/>
                </a:ext>
              </a:extLst>
            </p:cNvPr>
            <p:cNvGrpSpPr/>
            <p:nvPr/>
          </p:nvGrpSpPr>
          <p:grpSpPr>
            <a:xfrm>
              <a:off x="4672484" y="2417198"/>
              <a:ext cx="13897127" cy="6482253"/>
              <a:chOff x="4672484" y="2417198"/>
              <a:chExt cx="13897127" cy="6482253"/>
            </a:xfrm>
          </p:grpSpPr>
          <p:sp>
            <p:nvSpPr>
              <p:cNvPr id="20" name="Figura a mano libera: forma 3">
                <a:extLst>
                  <a:ext uri="{FF2B5EF4-FFF2-40B4-BE49-F238E27FC236}">
                    <a16:creationId xmlns:a16="http://schemas.microsoft.com/office/drawing/2014/main" id="{5BF0D7F4-8DB6-C94B-BACE-421E259E01FD}"/>
                  </a:ext>
                </a:extLst>
              </p:cNvPr>
              <p:cNvSpPr/>
              <p:nvPr/>
            </p:nvSpPr>
            <p:spPr>
              <a:xfrm>
                <a:off x="4672484" y="3557116"/>
                <a:ext cx="733529" cy="1748414"/>
              </a:xfrm>
              <a:custGeom>
                <a:avLst/>
                <a:gdLst>
                  <a:gd name="connsiteX0" fmla="*/ 0 w 733529"/>
                  <a:gd name="connsiteY0" fmla="*/ 0 h 1748414"/>
                  <a:gd name="connsiteX1" fmla="*/ 733529 w 733529"/>
                  <a:gd name="connsiteY1" fmla="*/ 1748414 h 1748414"/>
                </a:gdLst>
                <a:ahLst/>
                <a:cxnLst>
                  <a:cxn ang="0">
                    <a:pos x="connsiteX0" y="connsiteY0"/>
                  </a:cxn>
                  <a:cxn ang="0">
                    <a:pos x="connsiteX1" y="connsiteY1"/>
                  </a:cxn>
                </a:cxnLst>
                <a:rect l="l" t="t" r="r" b="b"/>
                <a:pathLst>
                  <a:path w="733529" h="1748414">
                    <a:moveTo>
                      <a:pt x="0" y="0"/>
                    </a:moveTo>
                    <a:lnTo>
                      <a:pt x="733529" y="1748414"/>
                    </a:lnTo>
                  </a:path>
                </a:pathLst>
              </a:custGeom>
              <a:noFill/>
              <a:ln w="152400">
                <a:solidFill>
                  <a:srgbClr val="2E75B6">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1" name="Figura a mano libera: forma 4">
                <a:extLst>
                  <a:ext uri="{FF2B5EF4-FFF2-40B4-BE49-F238E27FC236}">
                    <a16:creationId xmlns:a16="http://schemas.microsoft.com/office/drawing/2014/main" id="{0E63B2E4-58C8-43DA-B569-9EB28A2A8493}"/>
                  </a:ext>
                </a:extLst>
              </p:cNvPr>
              <p:cNvSpPr/>
              <p:nvPr/>
            </p:nvSpPr>
            <p:spPr>
              <a:xfrm>
                <a:off x="13201275" y="2417198"/>
                <a:ext cx="930361" cy="1333920"/>
              </a:xfrm>
              <a:custGeom>
                <a:avLst/>
                <a:gdLst>
                  <a:gd name="connsiteX0" fmla="*/ 862445 w 862445"/>
                  <a:gd name="connsiteY0" fmla="*/ 1194954 h 1194954"/>
                  <a:gd name="connsiteX1" fmla="*/ 0 w 862445"/>
                  <a:gd name="connsiteY1" fmla="*/ 0 h 1194954"/>
                </a:gdLst>
                <a:ahLst/>
                <a:cxnLst>
                  <a:cxn ang="0">
                    <a:pos x="connsiteX0" y="connsiteY0"/>
                  </a:cxn>
                  <a:cxn ang="0">
                    <a:pos x="connsiteX1" y="connsiteY1"/>
                  </a:cxn>
                </a:cxnLst>
                <a:rect l="l" t="t" r="r" b="b"/>
                <a:pathLst>
                  <a:path w="862445" h="1194954">
                    <a:moveTo>
                      <a:pt x="862445" y="1194954"/>
                    </a:moveTo>
                    <a:lnTo>
                      <a:pt x="0" y="0"/>
                    </a:lnTo>
                  </a:path>
                </a:pathLst>
              </a:custGeom>
              <a:noFill/>
              <a:ln w="152400">
                <a:solidFill>
                  <a:srgbClr val="2E75B6">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2" name="Figura a mano libera: forma 7">
                <a:extLst>
                  <a:ext uri="{FF2B5EF4-FFF2-40B4-BE49-F238E27FC236}">
                    <a16:creationId xmlns:a16="http://schemas.microsoft.com/office/drawing/2014/main" id="{DDB7DD36-E30C-94DC-C703-9FA22B7B12E2}"/>
                  </a:ext>
                </a:extLst>
              </p:cNvPr>
              <p:cNvSpPr/>
              <p:nvPr/>
            </p:nvSpPr>
            <p:spPr>
              <a:xfrm>
                <a:off x="5411972" y="5326912"/>
                <a:ext cx="829340" cy="816637"/>
              </a:xfrm>
              <a:custGeom>
                <a:avLst/>
                <a:gdLst>
                  <a:gd name="connsiteX0" fmla="*/ 0 w 829340"/>
                  <a:gd name="connsiteY0" fmla="*/ 0 h 816637"/>
                  <a:gd name="connsiteX1" fmla="*/ 233916 w 829340"/>
                  <a:gd name="connsiteY1" fmla="*/ 563525 h 816637"/>
                  <a:gd name="connsiteX2" fmla="*/ 520995 w 829340"/>
                  <a:gd name="connsiteY2" fmla="*/ 786809 h 816637"/>
                  <a:gd name="connsiteX3" fmla="*/ 829340 w 829340"/>
                  <a:gd name="connsiteY3" fmla="*/ 808074 h 816637"/>
                </a:gdLst>
                <a:ahLst/>
                <a:cxnLst>
                  <a:cxn ang="0">
                    <a:pos x="connsiteX0" y="connsiteY0"/>
                  </a:cxn>
                  <a:cxn ang="0">
                    <a:pos x="connsiteX1" y="connsiteY1"/>
                  </a:cxn>
                  <a:cxn ang="0">
                    <a:pos x="connsiteX2" y="connsiteY2"/>
                  </a:cxn>
                  <a:cxn ang="0">
                    <a:pos x="connsiteX3" y="connsiteY3"/>
                  </a:cxn>
                </a:cxnLst>
                <a:rect l="l" t="t" r="r" b="b"/>
                <a:pathLst>
                  <a:path w="829340" h="816637">
                    <a:moveTo>
                      <a:pt x="0" y="0"/>
                    </a:moveTo>
                    <a:cubicBezTo>
                      <a:pt x="73542" y="216195"/>
                      <a:pt x="147084" y="432390"/>
                      <a:pt x="233916" y="563525"/>
                    </a:cubicBezTo>
                    <a:cubicBezTo>
                      <a:pt x="320748" y="694660"/>
                      <a:pt x="421758" y="746051"/>
                      <a:pt x="520995" y="786809"/>
                    </a:cubicBezTo>
                    <a:cubicBezTo>
                      <a:pt x="620232" y="827567"/>
                      <a:pt x="724786" y="817820"/>
                      <a:pt x="829340" y="808074"/>
                    </a:cubicBezTo>
                  </a:path>
                </a:pathLst>
              </a:custGeom>
              <a:noFill/>
              <a:ln w="152400">
                <a:solidFill>
                  <a:schemeClr val="bg2">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3" name="Figura a mano libera: forma 13">
                <a:extLst>
                  <a:ext uri="{FF2B5EF4-FFF2-40B4-BE49-F238E27FC236}">
                    <a16:creationId xmlns:a16="http://schemas.microsoft.com/office/drawing/2014/main" id="{49960085-E177-8A67-E7C7-8E2814C732B2}"/>
                  </a:ext>
                </a:extLst>
              </p:cNvPr>
              <p:cNvSpPr/>
              <p:nvPr/>
            </p:nvSpPr>
            <p:spPr>
              <a:xfrm>
                <a:off x="6262577" y="4325890"/>
                <a:ext cx="5709683" cy="3658775"/>
              </a:xfrm>
              <a:custGeom>
                <a:avLst/>
                <a:gdLst>
                  <a:gd name="connsiteX0" fmla="*/ 0 w 5709683"/>
                  <a:gd name="connsiteY0" fmla="*/ 1809096 h 3658775"/>
                  <a:gd name="connsiteX1" fmla="*/ 318976 w 5709683"/>
                  <a:gd name="connsiteY1" fmla="*/ 1840994 h 3658775"/>
                  <a:gd name="connsiteX2" fmla="*/ 542260 w 5709683"/>
                  <a:gd name="connsiteY2" fmla="*/ 2181236 h 3658775"/>
                  <a:gd name="connsiteX3" fmla="*/ 425302 w 5709683"/>
                  <a:gd name="connsiteY3" fmla="*/ 2723496 h 3658775"/>
                  <a:gd name="connsiteX4" fmla="*/ 329609 w 5709683"/>
                  <a:gd name="connsiteY4" fmla="*/ 3233859 h 3658775"/>
                  <a:gd name="connsiteX5" fmla="*/ 669851 w 5709683"/>
                  <a:gd name="connsiteY5" fmla="*/ 3637896 h 3658775"/>
                  <a:gd name="connsiteX6" fmla="*/ 1137683 w 5709683"/>
                  <a:gd name="connsiteY6" fmla="*/ 3542203 h 3658775"/>
                  <a:gd name="connsiteX7" fmla="*/ 1392865 w 5709683"/>
                  <a:gd name="connsiteY7" fmla="*/ 3042473 h 3658775"/>
                  <a:gd name="connsiteX8" fmla="*/ 1584251 w 5709683"/>
                  <a:gd name="connsiteY8" fmla="*/ 2574640 h 3658775"/>
                  <a:gd name="connsiteX9" fmla="*/ 1818167 w 5709683"/>
                  <a:gd name="connsiteY9" fmla="*/ 2287561 h 3658775"/>
                  <a:gd name="connsiteX10" fmla="*/ 2509283 w 5709683"/>
                  <a:gd name="connsiteY10" fmla="*/ 2032380 h 3658775"/>
                  <a:gd name="connsiteX11" fmla="*/ 3232297 w 5709683"/>
                  <a:gd name="connsiteY11" fmla="*/ 1777198 h 3658775"/>
                  <a:gd name="connsiteX12" fmla="*/ 3636335 w 5709683"/>
                  <a:gd name="connsiteY12" fmla="*/ 1490119 h 3658775"/>
                  <a:gd name="connsiteX13" fmla="*/ 3827721 w 5709683"/>
                  <a:gd name="connsiteY13" fmla="*/ 1001022 h 3658775"/>
                  <a:gd name="connsiteX14" fmla="*/ 3923414 w 5709683"/>
                  <a:gd name="connsiteY14" fmla="*/ 501291 h 3658775"/>
                  <a:gd name="connsiteX15" fmla="*/ 4125432 w 5709683"/>
                  <a:gd name="connsiteY15" fmla="*/ 129152 h 3658775"/>
                  <a:gd name="connsiteX16" fmla="*/ 4561367 w 5709683"/>
                  <a:gd name="connsiteY16" fmla="*/ 1561 h 3658775"/>
                  <a:gd name="connsiteX17" fmla="*/ 5061097 w 5709683"/>
                  <a:gd name="connsiteY17" fmla="*/ 54724 h 3658775"/>
                  <a:gd name="connsiteX18" fmla="*/ 5497032 w 5709683"/>
                  <a:gd name="connsiteY18" fmla="*/ 97254 h 3658775"/>
                  <a:gd name="connsiteX19" fmla="*/ 5709683 w 5709683"/>
                  <a:gd name="connsiteY19" fmla="*/ 65357 h 36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09683" h="3658775">
                    <a:moveTo>
                      <a:pt x="0" y="1809096"/>
                    </a:moveTo>
                    <a:cubicBezTo>
                      <a:pt x="114299" y="1794033"/>
                      <a:pt x="228599" y="1778971"/>
                      <a:pt x="318976" y="1840994"/>
                    </a:cubicBezTo>
                    <a:cubicBezTo>
                      <a:pt x="409353" y="1903017"/>
                      <a:pt x="524539" y="2034152"/>
                      <a:pt x="542260" y="2181236"/>
                    </a:cubicBezTo>
                    <a:cubicBezTo>
                      <a:pt x="559981" y="2328320"/>
                      <a:pt x="460744" y="2548059"/>
                      <a:pt x="425302" y="2723496"/>
                    </a:cubicBezTo>
                    <a:cubicBezTo>
                      <a:pt x="389860" y="2898933"/>
                      <a:pt x="288851" y="3081459"/>
                      <a:pt x="329609" y="3233859"/>
                    </a:cubicBezTo>
                    <a:cubicBezTo>
                      <a:pt x="370367" y="3386259"/>
                      <a:pt x="535172" y="3586505"/>
                      <a:pt x="669851" y="3637896"/>
                    </a:cubicBezTo>
                    <a:cubicBezTo>
                      <a:pt x="804530" y="3689287"/>
                      <a:pt x="1017181" y="3641440"/>
                      <a:pt x="1137683" y="3542203"/>
                    </a:cubicBezTo>
                    <a:cubicBezTo>
                      <a:pt x="1258185" y="3442966"/>
                      <a:pt x="1318437" y="3203733"/>
                      <a:pt x="1392865" y="3042473"/>
                    </a:cubicBezTo>
                    <a:cubicBezTo>
                      <a:pt x="1467293" y="2881213"/>
                      <a:pt x="1513367" y="2700458"/>
                      <a:pt x="1584251" y="2574640"/>
                    </a:cubicBezTo>
                    <a:cubicBezTo>
                      <a:pt x="1655135" y="2448822"/>
                      <a:pt x="1663995" y="2377938"/>
                      <a:pt x="1818167" y="2287561"/>
                    </a:cubicBezTo>
                    <a:cubicBezTo>
                      <a:pt x="1972339" y="2197184"/>
                      <a:pt x="2509283" y="2032380"/>
                      <a:pt x="2509283" y="2032380"/>
                    </a:cubicBezTo>
                    <a:cubicBezTo>
                      <a:pt x="2744971" y="1947320"/>
                      <a:pt x="3044455" y="1867575"/>
                      <a:pt x="3232297" y="1777198"/>
                    </a:cubicBezTo>
                    <a:cubicBezTo>
                      <a:pt x="3420139" y="1686821"/>
                      <a:pt x="3537098" y="1619482"/>
                      <a:pt x="3636335" y="1490119"/>
                    </a:cubicBezTo>
                    <a:cubicBezTo>
                      <a:pt x="3735572" y="1360756"/>
                      <a:pt x="3779875" y="1165827"/>
                      <a:pt x="3827721" y="1001022"/>
                    </a:cubicBezTo>
                    <a:cubicBezTo>
                      <a:pt x="3875567" y="836217"/>
                      <a:pt x="3873796" y="646603"/>
                      <a:pt x="3923414" y="501291"/>
                    </a:cubicBezTo>
                    <a:cubicBezTo>
                      <a:pt x="3973033" y="355979"/>
                      <a:pt x="4019107" y="212440"/>
                      <a:pt x="4125432" y="129152"/>
                    </a:cubicBezTo>
                    <a:cubicBezTo>
                      <a:pt x="4231758" y="45864"/>
                      <a:pt x="4405423" y="13966"/>
                      <a:pt x="4561367" y="1561"/>
                    </a:cubicBezTo>
                    <a:cubicBezTo>
                      <a:pt x="4717311" y="-10844"/>
                      <a:pt x="5061097" y="54724"/>
                      <a:pt x="5061097" y="54724"/>
                    </a:cubicBezTo>
                    <a:cubicBezTo>
                      <a:pt x="5217041" y="70673"/>
                      <a:pt x="5388934" y="95482"/>
                      <a:pt x="5497032" y="97254"/>
                    </a:cubicBezTo>
                    <a:cubicBezTo>
                      <a:pt x="5605130" y="99026"/>
                      <a:pt x="5657406" y="82191"/>
                      <a:pt x="5709683" y="65357"/>
                    </a:cubicBezTo>
                  </a:path>
                </a:pathLst>
              </a:custGeom>
              <a:noFill/>
              <a:ln w="152400">
                <a:solidFill>
                  <a:schemeClr val="accent6">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4" name="Figura a mano libera: forma 14">
                <a:extLst>
                  <a:ext uri="{FF2B5EF4-FFF2-40B4-BE49-F238E27FC236}">
                    <a16:creationId xmlns:a16="http://schemas.microsoft.com/office/drawing/2014/main" id="{2A44B91A-6E03-AE1B-F867-9F4EB394F794}"/>
                  </a:ext>
                </a:extLst>
              </p:cNvPr>
              <p:cNvSpPr/>
              <p:nvPr/>
            </p:nvSpPr>
            <p:spPr>
              <a:xfrm>
                <a:off x="12004158" y="2606653"/>
                <a:ext cx="6134986" cy="3751793"/>
              </a:xfrm>
              <a:custGeom>
                <a:avLst/>
                <a:gdLst>
                  <a:gd name="connsiteX0" fmla="*/ 0 w 6134986"/>
                  <a:gd name="connsiteY0" fmla="*/ 1699533 h 3751793"/>
                  <a:gd name="connsiteX1" fmla="*/ 170121 w 6134986"/>
                  <a:gd name="connsiteY1" fmla="*/ 1508147 h 3751793"/>
                  <a:gd name="connsiteX2" fmla="*/ 255182 w 6134986"/>
                  <a:gd name="connsiteY2" fmla="*/ 1040314 h 3751793"/>
                  <a:gd name="connsiteX3" fmla="*/ 287079 w 6134986"/>
                  <a:gd name="connsiteY3" fmla="*/ 412994 h 3751793"/>
                  <a:gd name="connsiteX4" fmla="*/ 531628 w 6134986"/>
                  <a:gd name="connsiteY4" fmla="*/ 30221 h 3751793"/>
                  <a:gd name="connsiteX5" fmla="*/ 1063256 w 6134986"/>
                  <a:gd name="connsiteY5" fmla="*/ 83384 h 3751793"/>
                  <a:gd name="connsiteX6" fmla="*/ 1339702 w 6134986"/>
                  <a:gd name="connsiteY6" fmla="*/ 551217 h 3751793"/>
                  <a:gd name="connsiteX7" fmla="*/ 1658679 w 6134986"/>
                  <a:gd name="connsiteY7" fmla="*/ 1433719 h 3751793"/>
                  <a:gd name="connsiteX8" fmla="*/ 2190307 w 6134986"/>
                  <a:gd name="connsiteY8" fmla="*/ 2231161 h 3751793"/>
                  <a:gd name="connsiteX9" fmla="*/ 3423684 w 6134986"/>
                  <a:gd name="connsiteY9" fmla="*/ 3570863 h 3751793"/>
                  <a:gd name="connsiteX10" fmla="*/ 4210493 w 6134986"/>
                  <a:gd name="connsiteY10" fmla="*/ 3687821 h 3751793"/>
                  <a:gd name="connsiteX11" fmla="*/ 4699591 w 6134986"/>
                  <a:gd name="connsiteY11" fmla="*/ 3092398 h 3751793"/>
                  <a:gd name="connsiteX12" fmla="*/ 4944140 w 6134986"/>
                  <a:gd name="connsiteY12" fmla="*/ 2592668 h 3751793"/>
                  <a:gd name="connsiteX13" fmla="*/ 5465135 w 6134986"/>
                  <a:gd name="connsiteY13" fmla="*/ 2284324 h 3751793"/>
                  <a:gd name="connsiteX14" fmla="*/ 6134986 w 6134986"/>
                  <a:gd name="connsiteY14" fmla="*/ 2465077 h 37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34986" h="3751793">
                    <a:moveTo>
                      <a:pt x="0" y="1699533"/>
                    </a:moveTo>
                    <a:cubicBezTo>
                      <a:pt x="63795" y="1658775"/>
                      <a:pt x="127591" y="1618017"/>
                      <a:pt x="170121" y="1508147"/>
                    </a:cubicBezTo>
                    <a:cubicBezTo>
                      <a:pt x="212651" y="1398277"/>
                      <a:pt x="235689" y="1222839"/>
                      <a:pt x="255182" y="1040314"/>
                    </a:cubicBezTo>
                    <a:cubicBezTo>
                      <a:pt x="274675" y="857789"/>
                      <a:pt x="241005" y="581343"/>
                      <a:pt x="287079" y="412994"/>
                    </a:cubicBezTo>
                    <a:cubicBezTo>
                      <a:pt x="333153" y="244645"/>
                      <a:pt x="402265" y="85156"/>
                      <a:pt x="531628" y="30221"/>
                    </a:cubicBezTo>
                    <a:cubicBezTo>
                      <a:pt x="660991" y="-24714"/>
                      <a:pt x="928577" y="-3449"/>
                      <a:pt x="1063256" y="83384"/>
                    </a:cubicBezTo>
                    <a:cubicBezTo>
                      <a:pt x="1197935" y="170217"/>
                      <a:pt x="1240465" y="326161"/>
                      <a:pt x="1339702" y="551217"/>
                    </a:cubicBezTo>
                    <a:cubicBezTo>
                      <a:pt x="1438939" y="776273"/>
                      <a:pt x="1516912" y="1153728"/>
                      <a:pt x="1658679" y="1433719"/>
                    </a:cubicBezTo>
                    <a:cubicBezTo>
                      <a:pt x="1800447" y="1713710"/>
                      <a:pt x="1896140" y="1874970"/>
                      <a:pt x="2190307" y="2231161"/>
                    </a:cubicBezTo>
                    <a:cubicBezTo>
                      <a:pt x="2484474" y="2587352"/>
                      <a:pt x="3086986" y="3328086"/>
                      <a:pt x="3423684" y="3570863"/>
                    </a:cubicBezTo>
                    <a:cubicBezTo>
                      <a:pt x="3760382" y="3813640"/>
                      <a:pt x="3997842" y="3767565"/>
                      <a:pt x="4210493" y="3687821"/>
                    </a:cubicBezTo>
                    <a:cubicBezTo>
                      <a:pt x="4423144" y="3608077"/>
                      <a:pt x="4577316" y="3274924"/>
                      <a:pt x="4699591" y="3092398"/>
                    </a:cubicBezTo>
                    <a:cubicBezTo>
                      <a:pt x="4821866" y="2909872"/>
                      <a:pt x="4816549" y="2727347"/>
                      <a:pt x="4944140" y="2592668"/>
                    </a:cubicBezTo>
                    <a:cubicBezTo>
                      <a:pt x="5071731" y="2457989"/>
                      <a:pt x="5266661" y="2305589"/>
                      <a:pt x="5465135" y="2284324"/>
                    </a:cubicBezTo>
                    <a:cubicBezTo>
                      <a:pt x="5663609" y="2263059"/>
                      <a:pt x="5899297" y="2364068"/>
                      <a:pt x="6134986" y="2465077"/>
                    </a:cubicBezTo>
                  </a:path>
                </a:pathLst>
              </a:custGeom>
              <a:noFill/>
              <a:ln w="152400">
                <a:solidFill>
                  <a:schemeClr val="accent4">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5" name="Figura a mano libera: forma 20">
                <a:extLst>
                  <a:ext uri="{FF2B5EF4-FFF2-40B4-BE49-F238E27FC236}">
                    <a16:creationId xmlns:a16="http://schemas.microsoft.com/office/drawing/2014/main" id="{5F0BC4EF-A225-F375-6BAA-7EC10BC74A5A}"/>
                  </a:ext>
                </a:extLst>
              </p:cNvPr>
              <p:cNvSpPr/>
              <p:nvPr/>
            </p:nvSpPr>
            <p:spPr>
              <a:xfrm>
                <a:off x="14151935" y="3795823"/>
                <a:ext cx="1584251" cy="2254103"/>
              </a:xfrm>
              <a:custGeom>
                <a:avLst/>
                <a:gdLst>
                  <a:gd name="connsiteX0" fmla="*/ 1584251 w 1584251"/>
                  <a:gd name="connsiteY0" fmla="*/ 2254103 h 2254103"/>
                  <a:gd name="connsiteX1" fmla="*/ 0 w 1584251"/>
                  <a:gd name="connsiteY1" fmla="*/ 0 h 2254103"/>
                </a:gdLst>
                <a:ahLst/>
                <a:cxnLst>
                  <a:cxn ang="0">
                    <a:pos x="connsiteX0" y="connsiteY0"/>
                  </a:cxn>
                  <a:cxn ang="0">
                    <a:pos x="connsiteX1" y="connsiteY1"/>
                  </a:cxn>
                </a:cxnLst>
                <a:rect l="l" t="t" r="r" b="b"/>
                <a:pathLst>
                  <a:path w="1584251" h="2254103">
                    <a:moveTo>
                      <a:pt x="1584251" y="2254103"/>
                    </a:moveTo>
                    <a:lnTo>
                      <a:pt x="0" y="0"/>
                    </a:lnTo>
                  </a:path>
                </a:pathLst>
              </a:custGeom>
              <a:noFill/>
              <a:ln w="152400">
                <a:solidFill>
                  <a:schemeClr val="accent4">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6" name="Figura a mano libera: forma 21">
                <a:extLst>
                  <a:ext uri="{FF2B5EF4-FFF2-40B4-BE49-F238E27FC236}">
                    <a16:creationId xmlns:a16="http://schemas.microsoft.com/office/drawing/2014/main" id="{CF3EDB9E-54DD-B955-B3E4-A4220390E11B}"/>
                  </a:ext>
                </a:extLst>
              </p:cNvPr>
              <p:cNvSpPr/>
              <p:nvPr/>
            </p:nvSpPr>
            <p:spPr>
              <a:xfrm>
                <a:off x="15757451" y="6060558"/>
                <a:ext cx="1541721" cy="1117225"/>
              </a:xfrm>
              <a:custGeom>
                <a:avLst/>
                <a:gdLst>
                  <a:gd name="connsiteX0" fmla="*/ 0 w 1541721"/>
                  <a:gd name="connsiteY0" fmla="*/ 0 h 1117225"/>
                  <a:gd name="connsiteX1" fmla="*/ 542261 w 1541721"/>
                  <a:gd name="connsiteY1" fmla="*/ 754912 h 1117225"/>
                  <a:gd name="connsiteX2" fmla="*/ 1063256 w 1541721"/>
                  <a:gd name="connsiteY2" fmla="*/ 1073889 h 1117225"/>
                  <a:gd name="connsiteX3" fmla="*/ 1541721 w 1541721"/>
                  <a:gd name="connsiteY3" fmla="*/ 1105786 h 1117225"/>
                </a:gdLst>
                <a:ahLst/>
                <a:cxnLst>
                  <a:cxn ang="0">
                    <a:pos x="connsiteX0" y="connsiteY0"/>
                  </a:cxn>
                  <a:cxn ang="0">
                    <a:pos x="connsiteX1" y="connsiteY1"/>
                  </a:cxn>
                  <a:cxn ang="0">
                    <a:pos x="connsiteX2" y="connsiteY2"/>
                  </a:cxn>
                  <a:cxn ang="0">
                    <a:pos x="connsiteX3" y="connsiteY3"/>
                  </a:cxn>
                </a:cxnLst>
                <a:rect l="l" t="t" r="r" b="b"/>
                <a:pathLst>
                  <a:path w="1541721" h="1117225">
                    <a:moveTo>
                      <a:pt x="0" y="0"/>
                    </a:moveTo>
                    <a:cubicBezTo>
                      <a:pt x="182526" y="287965"/>
                      <a:pt x="365052" y="575930"/>
                      <a:pt x="542261" y="754912"/>
                    </a:cubicBezTo>
                    <a:cubicBezTo>
                      <a:pt x="719470" y="933894"/>
                      <a:pt x="896679" y="1015410"/>
                      <a:pt x="1063256" y="1073889"/>
                    </a:cubicBezTo>
                    <a:cubicBezTo>
                      <a:pt x="1229833" y="1132368"/>
                      <a:pt x="1385777" y="1119077"/>
                      <a:pt x="1541721" y="1105786"/>
                    </a:cubicBezTo>
                  </a:path>
                </a:pathLst>
              </a:custGeom>
              <a:noFill/>
              <a:ln w="152400">
                <a:solidFill>
                  <a:schemeClr val="bg2">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7" name="Figura a mano libera: forma 31">
                <a:extLst>
                  <a:ext uri="{FF2B5EF4-FFF2-40B4-BE49-F238E27FC236}">
                    <a16:creationId xmlns:a16="http://schemas.microsoft.com/office/drawing/2014/main" id="{CA4C13CC-6A0E-DEC3-AACC-7CBF07AE7293}"/>
                  </a:ext>
                </a:extLst>
              </p:cNvPr>
              <p:cNvSpPr/>
              <p:nvPr/>
            </p:nvSpPr>
            <p:spPr>
              <a:xfrm>
                <a:off x="17320437" y="7161576"/>
                <a:ext cx="1169582" cy="536395"/>
              </a:xfrm>
              <a:custGeom>
                <a:avLst/>
                <a:gdLst>
                  <a:gd name="connsiteX0" fmla="*/ 0 w 1276783"/>
                  <a:gd name="connsiteY0" fmla="*/ 1830 h 884333"/>
                  <a:gd name="connsiteX1" fmla="*/ 542261 w 1276783"/>
                  <a:gd name="connsiteY1" fmla="*/ 44360 h 884333"/>
                  <a:gd name="connsiteX2" fmla="*/ 1063256 w 1276783"/>
                  <a:gd name="connsiteY2" fmla="*/ 299542 h 884333"/>
                  <a:gd name="connsiteX3" fmla="*/ 1254642 w 1276783"/>
                  <a:gd name="connsiteY3" fmla="*/ 884333 h 884333"/>
                  <a:gd name="connsiteX0" fmla="*/ 0 w 1257789"/>
                  <a:gd name="connsiteY0" fmla="*/ 1830 h 522826"/>
                  <a:gd name="connsiteX1" fmla="*/ 542261 w 1257789"/>
                  <a:gd name="connsiteY1" fmla="*/ 44360 h 522826"/>
                  <a:gd name="connsiteX2" fmla="*/ 1063256 w 1257789"/>
                  <a:gd name="connsiteY2" fmla="*/ 299542 h 522826"/>
                  <a:gd name="connsiteX3" fmla="*/ 1233377 w 1257789"/>
                  <a:gd name="connsiteY3" fmla="*/ 522826 h 522826"/>
                  <a:gd name="connsiteX0" fmla="*/ 0 w 1063256"/>
                  <a:gd name="connsiteY0" fmla="*/ 1830 h 299542"/>
                  <a:gd name="connsiteX1" fmla="*/ 542261 w 1063256"/>
                  <a:gd name="connsiteY1" fmla="*/ 44360 h 299542"/>
                  <a:gd name="connsiteX2" fmla="*/ 1063256 w 1063256"/>
                  <a:gd name="connsiteY2" fmla="*/ 299542 h 299542"/>
                  <a:gd name="connsiteX0" fmla="*/ 0 w 1169582"/>
                  <a:gd name="connsiteY0" fmla="*/ 13291 h 544919"/>
                  <a:gd name="connsiteX1" fmla="*/ 542261 w 1169582"/>
                  <a:gd name="connsiteY1" fmla="*/ 55821 h 544919"/>
                  <a:gd name="connsiteX2" fmla="*/ 1169582 w 1169582"/>
                  <a:gd name="connsiteY2" fmla="*/ 544919 h 544919"/>
                  <a:gd name="connsiteX0" fmla="*/ 0 w 1169582"/>
                  <a:gd name="connsiteY0" fmla="*/ 13291 h 544919"/>
                  <a:gd name="connsiteX1" fmla="*/ 542261 w 1169582"/>
                  <a:gd name="connsiteY1" fmla="*/ 55821 h 544919"/>
                  <a:gd name="connsiteX2" fmla="*/ 1169582 w 1169582"/>
                  <a:gd name="connsiteY2" fmla="*/ 544919 h 544919"/>
                  <a:gd name="connsiteX0" fmla="*/ 0 w 1169582"/>
                  <a:gd name="connsiteY0" fmla="*/ 4767 h 536395"/>
                  <a:gd name="connsiteX1" fmla="*/ 659219 w 1169582"/>
                  <a:gd name="connsiteY1" fmla="*/ 68562 h 536395"/>
                  <a:gd name="connsiteX2" fmla="*/ 1169582 w 1169582"/>
                  <a:gd name="connsiteY2" fmla="*/ 536395 h 536395"/>
                </a:gdLst>
                <a:ahLst/>
                <a:cxnLst>
                  <a:cxn ang="0">
                    <a:pos x="connsiteX0" y="connsiteY0"/>
                  </a:cxn>
                  <a:cxn ang="0">
                    <a:pos x="connsiteX1" y="connsiteY1"/>
                  </a:cxn>
                  <a:cxn ang="0">
                    <a:pos x="connsiteX2" y="connsiteY2"/>
                  </a:cxn>
                </a:cxnLst>
                <a:rect l="l" t="t" r="r" b="b"/>
                <a:pathLst>
                  <a:path w="1169582" h="536395">
                    <a:moveTo>
                      <a:pt x="0" y="4767"/>
                    </a:moveTo>
                    <a:cubicBezTo>
                      <a:pt x="182526" y="1222"/>
                      <a:pt x="464289" y="-20043"/>
                      <a:pt x="659219" y="68562"/>
                    </a:cubicBezTo>
                    <a:cubicBezTo>
                      <a:pt x="854149" y="157167"/>
                      <a:pt x="1114647" y="226279"/>
                      <a:pt x="1169582" y="536395"/>
                    </a:cubicBezTo>
                  </a:path>
                </a:pathLst>
              </a:custGeom>
              <a:noFill/>
              <a:ln w="152400">
                <a:solidFill>
                  <a:schemeClr val="accent6">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8" name="Figura a mano libera: forma 36">
                <a:extLst>
                  <a:ext uri="{FF2B5EF4-FFF2-40B4-BE49-F238E27FC236}">
                    <a16:creationId xmlns:a16="http://schemas.microsoft.com/office/drawing/2014/main" id="{EAF3C40F-1F1C-1675-74F6-1CD94DC3941C}"/>
                  </a:ext>
                </a:extLst>
              </p:cNvPr>
              <p:cNvSpPr/>
              <p:nvPr/>
            </p:nvSpPr>
            <p:spPr>
              <a:xfrm>
                <a:off x="17958391" y="5167423"/>
                <a:ext cx="397838" cy="1201479"/>
              </a:xfrm>
              <a:custGeom>
                <a:avLst/>
                <a:gdLst>
                  <a:gd name="connsiteX0" fmla="*/ 180753 w 397838"/>
                  <a:gd name="connsiteY0" fmla="*/ 0 h 1201479"/>
                  <a:gd name="connsiteX1" fmla="*/ 382772 w 397838"/>
                  <a:gd name="connsiteY1" fmla="*/ 265814 h 1201479"/>
                  <a:gd name="connsiteX2" fmla="*/ 340242 w 397838"/>
                  <a:gd name="connsiteY2" fmla="*/ 808075 h 1201479"/>
                  <a:gd name="connsiteX3" fmla="*/ 0 w 397838"/>
                  <a:gd name="connsiteY3" fmla="*/ 1201479 h 1201479"/>
                </a:gdLst>
                <a:ahLst/>
                <a:cxnLst>
                  <a:cxn ang="0">
                    <a:pos x="connsiteX0" y="connsiteY0"/>
                  </a:cxn>
                  <a:cxn ang="0">
                    <a:pos x="connsiteX1" y="connsiteY1"/>
                  </a:cxn>
                  <a:cxn ang="0">
                    <a:pos x="connsiteX2" y="connsiteY2"/>
                  </a:cxn>
                  <a:cxn ang="0">
                    <a:pos x="connsiteX3" y="connsiteY3"/>
                  </a:cxn>
                </a:cxnLst>
                <a:rect l="l" t="t" r="r" b="b"/>
                <a:pathLst>
                  <a:path w="397838" h="1201479">
                    <a:moveTo>
                      <a:pt x="180753" y="0"/>
                    </a:moveTo>
                    <a:cubicBezTo>
                      <a:pt x="268472" y="65567"/>
                      <a:pt x="356191" y="131135"/>
                      <a:pt x="382772" y="265814"/>
                    </a:cubicBezTo>
                    <a:cubicBezTo>
                      <a:pt x="409353" y="400493"/>
                      <a:pt x="404037" y="652131"/>
                      <a:pt x="340242" y="808075"/>
                    </a:cubicBezTo>
                    <a:cubicBezTo>
                      <a:pt x="276447" y="964019"/>
                      <a:pt x="138223" y="1082749"/>
                      <a:pt x="0" y="1201479"/>
                    </a:cubicBezTo>
                  </a:path>
                </a:pathLst>
              </a:custGeom>
              <a:noFill/>
              <a:ln w="152400">
                <a:solidFill>
                  <a:srgbClr val="FF01CF">
                    <a:alpha val="4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9" name="Figura a mano libera: forma 37">
                <a:extLst>
                  <a:ext uri="{FF2B5EF4-FFF2-40B4-BE49-F238E27FC236}">
                    <a16:creationId xmlns:a16="http://schemas.microsoft.com/office/drawing/2014/main" id="{6D6964C2-AFC9-5717-2089-DCB99F39615A}"/>
                  </a:ext>
                </a:extLst>
              </p:cNvPr>
              <p:cNvSpPr/>
              <p:nvPr/>
            </p:nvSpPr>
            <p:spPr>
              <a:xfrm>
                <a:off x="18436856" y="7740502"/>
                <a:ext cx="132755" cy="669851"/>
              </a:xfrm>
              <a:custGeom>
                <a:avLst/>
                <a:gdLst>
                  <a:gd name="connsiteX0" fmla="*/ 0 w 132755"/>
                  <a:gd name="connsiteY0" fmla="*/ 669851 h 669851"/>
                  <a:gd name="connsiteX1" fmla="*/ 127591 w 132755"/>
                  <a:gd name="connsiteY1" fmla="*/ 404038 h 669851"/>
                  <a:gd name="connsiteX2" fmla="*/ 95693 w 132755"/>
                  <a:gd name="connsiteY2" fmla="*/ 0 h 669851"/>
                </a:gdLst>
                <a:ahLst/>
                <a:cxnLst>
                  <a:cxn ang="0">
                    <a:pos x="connsiteX0" y="connsiteY0"/>
                  </a:cxn>
                  <a:cxn ang="0">
                    <a:pos x="connsiteX1" y="connsiteY1"/>
                  </a:cxn>
                  <a:cxn ang="0">
                    <a:pos x="connsiteX2" y="connsiteY2"/>
                  </a:cxn>
                </a:cxnLst>
                <a:rect l="l" t="t" r="r" b="b"/>
                <a:pathLst>
                  <a:path w="132755" h="669851">
                    <a:moveTo>
                      <a:pt x="0" y="669851"/>
                    </a:moveTo>
                    <a:cubicBezTo>
                      <a:pt x="55821" y="592765"/>
                      <a:pt x="111642" y="515680"/>
                      <a:pt x="127591" y="404038"/>
                    </a:cubicBezTo>
                    <a:cubicBezTo>
                      <a:pt x="143540" y="292396"/>
                      <a:pt x="119616" y="146198"/>
                      <a:pt x="95693" y="0"/>
                    </a:cubicBezTo>
                  </a:path>
                </a:pathLst>
              </a:custGeom>
              <a:noFill/>
              <a:ln w="152400">
                <a:solidFill>
                  <a:srgbClr val="FF01CF">
                    <a:alpha val="4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30" name="Figura a mano libera: forma 38">
                <a:extLst>
                  <a:ext uri="{FF2B5EF4-FFF2-40B4-BE49-F238E27FC236}">
                    <a16:creationId xmlns:a16="http://schemas.microsoft.com/office/drawing/2014/main" id="{1202E309-5252-F75A-F8AD-3251F1393548}"/>
                  </a:ext>
                </a:extLst>
              </p:cNvPr>
              <p:cNvSpPr/>
              <p:nvPr/>
            </p:nvSpPr>
            <p:spPr>
              <a:xfrm>
                <a:off x="16990828" y="6358270"/>
                <a:ext cx="946298" cy="701749"/>
              </a:xfrm>
              <a:custGeom>
                <a:avLst/>
                <a:gdLst>
                  <a:gd name="connsiteX0" fmla="*/ 946298 w 946298"/>
                  <a:gd name="connsiteY0" fmla="*/ 0 h 701749"/>
                  <a:gd name="connsiteX1" fmla="*/ 0 w 946298"/>
                  <a:gd name="connsiteY1" fmla="*/ 701749 h 701749"/>
                </a:gdLst>
                <a:ahLst/>
                <a:cxnLst>
                  <a:cxn ang="0">
                    <a:pos x="connsiteX0" y="connsiteY0"/>
                  </a:cxn>
                  <a:cxn ang="0">
                    <a:pos x="connsiteX1" y="connsiteY1"/>
                  </a:cxn>
                </a:cxnLst>
                <a:rect l="l" t="t" r="r" b="b"/>
                <a:pathLst>
                  <a:path w="946298" h="701749">
                    <a:moveTo>
                      <a:pt x="946298" y="0"/>
                    </a:moveTo>
                    <a:lnTo>
                      <a:pt x="0" y="701749"/>
                    </a:lnTo>
                  </a:path>
                </a:pathLst>
              </a:custGeom>
              <a:noFill/>
              <a:ln w="152400">
                <a:solidFill>
                  <a:schemeClr val="accent6">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31" name="Figura a mano libera: forma 39">
                <a:extLst>
                  <a:ext uri="{FF2B5EF4-FFF2-40B4-BE49-F238E27FC236}">
                    <a16:creationId xmlns:a16="http://schemas.microsoft.com/office/drawing/2014/main" id="{2960EA39-8ADC-68BF-08CB-11AF55588F47}"/>
                  </a:ext>
                </a:extLst>
              </p:cNvPr>
              <p:cNvSpPr/>
              <p:nvPr/>
            </p:nvSpPr>
            <p:spPr>
              <a:xfrm>
                <a:off x="16087060" y="7070651"/>
                <a:ext cx="882503" cy="712382"/>
              </a:xfrm>
              <a:custGeom>
                <a:avLst/>
                <a:gdLst>
                  <a:gd name="connsiteX0" fmla="*/ 882503 w 882503"/>
                  <a:gd name="connsiteY0" fmla="*/ 0 h 712382"/>
                  <a:gd name="connsiteX1" fmla="*/ 287080 w 882503"/>
                  <a:gd name="connsiteY1" fmla="*/ 404037 h 712382"/>
                  <a:gd name="connsiteX2" fmla="*/ 0 w 882503"/>
                  <a:gd name="connsiteY2" fmla="*/ 712382 h 712382"/>
                </a:gdLst>
                <a:ahLst/>
                <a:cxnLst>
                  <a:cxn ang="0">
                    <a:pos x="connsiteX0" y="connsiteY0"/>
                  </a:cxn>
                  <a:cxn ang="0">
                    <a:pos x="connsiteX1" y="connsiteY1"/>
                  </a:cxn>
                  <a:cxn ang="0">
                    <a:pos x="connsiteX2" y="connsiteY2"/>
                  </a:cxn>
                </a:cxnLst>
                <a:rect l="l" t="t" r="r" b="b"/>
                <a:pathLst>
                  <a:path w="882503" h="712382">
                    <a:moveTo>
                      <a:pt x="882503" y="0"/>
                    </a:moveTo>
                    <a:cubicBezTo>
                      <a:pt x="658333" y="142653"/>
                      <a:pt x="434164" y="285307"/>
                      <a:pt x="287080" y="404037"/>
                    </a:cubicBezTo>
                    <a:cubicBezTo>
                      <a:pt x="139996" y="522767"/>
                      <a:pt x="69998" y="617574"/>
                      <a:pt x="0" y="712382"/>
                    </a:cubicBezTo>
                  </a:path>
                </a:pathLst>
              </a:custGeom>
              <a:noFill/>
              <a:ln w="152400">
                <a:solidFill>
                  <a:schemeClr val="bg2">
                    <a:lumMod val="5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32" name="Figura a mano libera: forma 40">
                <a:extLst>
                  <a:ext uri="{FF2B5EF4-FFF2-40B4-BE49-F238E27FC236}">
                    <a16:creationId xmlns:a16="http://schemas.microsoft.com/office/drawing/2014/main" id="{FF9CF454-1940-1A8F-3916-538C99DA0951}"/>
                  </a:ext>
                </a:extLst>
              </p:cNvPr>
              <p:cNvSpPr/>
              <p:nvPr/>
            </p:nvSpPr>
            <p:spPr>
              <a:xfrm>
                <a:off x="15974453" y="7783033"/>
                <a:ext cx="2473035" cy="1116418"/>
              </a:xfrm>
              <a:custGeom>
                <a:avLst/>
                <a:gdLst>
                  <a:gd name="connsiteX0" fmla="*/ 123240 w 2473035"/>
                  <a:gd name="connsiteY0" fmla="*/ 0 h 1116418"/>
                  <a:gd name="connsiteX1" fmla="*/ 6282 w 2473035"/>
                  <a:gd name="connsiteY1" fmla="*/ 435934 h 1116418"/>
                  <a:gd name="connsiteX2" fmla="*/ 293361 w 2473035"/>
                  <a:gd name="connsiteY2" fmla="*/ 956930 h 1116418"/>
                  <a:gd name="connsiteX3" fmla="*/ 984477 w 2473035"/>
                  <a:gd name="connsiteY3" fmla="*/ 1116418 h 1116418"/>
                  <a:gd name="connsiteX4" fmla="*/ 2047733 w 2473035"/>
                  <a:gd name="connsiteY4" fmla="*/ 956930 h 1116418"/>
                  <a:gd name="connsiteX5" fmla="*/ 2473035 w 2473035"/>
                  <a:gd name="connsiteY5" fmla="*/ 659218 h 111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3035" h="1116418">
                    <a:moveTo>
                      <a:pt x="123240" y="0"/>
                    </a:moveTo>
                    <a:cubicBezTo>
                      <a:pt x="50584" y="138223"/>
                      <a:pt x="-22071" y="276446"/>
                      <a:pt x="6282" y="435934"/>
                    </a:cubicBezTo>
                    <a:cubicBezTo>
                      <a:pt x="34635" y="595422"/>
                      <a:pt x="130329" y="843516"/>
                      <a:pt x="293361" y="956930"/>
                    </a:cubicBezTo>
                    <a:cubicBezTo>
                      <a:pt x="456393" y="1070344"/>
                      <a:pt x="692082" y="1116418"/>
                      <a:pt x="984477" y="1116418"/>
                    </a:cubicBezTo>
                    <a:cubicBezTo>
                      <a:pt x="1276872" y="1116418"/>
                      <a:pt x="1799640" y="1033130"/>
                      <a:pt x="2047733" y="956930"/>
                    </a:cubicBezTo>
                    <a:cubicBezTo>
                      <a:pt x="2295826" y="880730"/>
                      <a:pt x="2384430" y="769974"/>
                      <a:pt x="2473035" y="659218"/>
                    </a:cubicBezTo>
                  </a:path>
                </a:pathLst>
              </a:custGeom>
              <a:noFill/>
              <a:ln w="152400">
                <a:solidFill>
                  <a:schemeClr val="accent4">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grpSp>
      </p:grpSp>
      <p:grpSp>
        <p:nvGrpSpPr>
          <p:cNvPr id="44" name="Gruppo 8">
            <a:extLst>
              <a:ext uri="{FF2B5EF4-FFF2-40B4-BE49-F238E27FC236}">
                <a16:creationId xmlns:a16="http://schemas.microsoft.com/office/drawing/2014/main" id="{B4EBAB07-B50F-5222-8301-6DCEC844A7A9}"/>
              </a:ext>
            </a:extLst>
          </p:cNvPr>
          <p:cNvGrpSpPr/>
          <p:nvPr/>
        </p:nvGrpSpPr>
        <p:grpSpPr>
          <a:xfrm>
            <a:off x="186291" y="1289204"/>
            <a:ext cx="2319757" cy="4798999"/>
            <a:chOff x="550212" y="2298806"/>
            <a:chExt cx="3616562" cy="7481782"/>
          </a:xfrm>
        </p:grpSpPr>
        <p:sp>
          <p:nvSpPr>
            <p:cNvPr id="35" name="Rettangolo 5">
              <a:extLst>
                <a:ext uri="{FF2B5EF4-FFF2-40B4-BE49-F238E27FC236}">
                  <a16:creationId xmlns:a16="http://schemas.microsoft.com/office/drawing/2014/main" id="{702D5137-AA70-EFF2-69DE-920F15DA6A90}"/>
                </a:ext>
              </a:extLst>
            </p:cNvPr>
            <p:cNvSpPr/>
            <p:nvPr/>
          </p:nvSpPr>
          <p:spPr>
            <a:xfrm>
              <a:off x="2023674" y="2683241"/>
              <a:ext cx="1080000" cy="402515"/>
            </a:xfrm>
            <a:prstGeom prst="rect">
              <a:avLst/>
            </a:prstGeom>
            <a:solidFill>
              <a:srgbClr val="BDD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770"/>
            </a:p>
          </p:txBody>
        </p:sp>
        <p:pic>
          <p:nvPicPr>
            <p:cNvPr id="36" name="Immagine 69">
              <a:extLst>
                <a:ext uri="{FF2B5EF4-FFF2-40B4-BE49-F238E27FC236}">
                  <a16:creationId xmlns:a16="http://schemas.microsoft.com/office/drawing/2014/main" id="{BF8CEC1E-1B93-47AE-3E35-6AE415AE5AEF}"/>
                </a:ext>
              </a:extLst>
            </p:cNvPr>
            <p:cNvPicPr>
              <a:picLocks noChangeAspect="1"/>
            </p:cNvPicPr>
            <p:nvPr/>
          </p:nvPicPr>
          <p:blipFill>
            <a:blip r:embed="rId7"/>
            <a:stretch>
              <a:fillRect/>
            </a:stretch>
          </p:blipFill>
          <p:spPr>
            <a:xfrm>
              <a:off x="550212" y="2298806"/>
              <a:ext cx="3616562" cy="7481782"/>
            </a:xfrm>
            <a:prstGeom prst="rect">
              <a:avLst/>
            </a:prstGeom>
          </p:spPr>
        </p:pic>
        <p:pic>
          <p:nvPicPr>
            <p:cNvPr id="37" name="Immagine 42">
              <a:extLst>
                <a:ext uri="{FF2B5EF4-FFF2-40B4-BE49-F238E27FC236}">
                  <a16:creationId xmlns:a16="http://schemas.microsoft.com/office/drawing/2014/main" id="{2F6BEC26-D3AB-519B-14D4-29509AA88510}"/>
                </a:ext>
              </a:extLst>
            </p:cNvPr>
            <p:cNvPicPr>
              <a:picLocks noChangeAspect="1"/>
            </p:cNvPicPr>
            <p:nvPr/>
          </p:nvPicPr>
          <p:blipFill rotWithShape="1">
            <a:blip r:embed="rId7"/>
            <a:srcRect l="40646" t="50124" r="29367" b="44756"/>
            <a:stretch/>
          </p:blipFill>
          <p:spPr>
            <a:xfrm>
              <a:off x="2009553" y="8967816"/>
              <a:ext cx="1084521" cy="383080"/>
            </a:xfrm>
            <a:prstGeom prst="rect">
              <a:avLst/>
            </a:prstGeom>
          </p:spPr>
        </p:pic>
        <p:pic>
          <p:nvPicPr>
            <p:cNvPr id="38" name="Immagine 43">
              <a:extLst>
                <a:ext uri="{FF2B5EF4-FFF2-40B4-BE49-F238E27FC236}">
                  <a16:creationId xmlns:a16="http://schemas.microsoft.com/office/drawing/2014/main" id="{22ABF720-35F6-7B69-148D-D30BB42DA87C}"/>
                </a:ext>
              </a:extLst>
            </p:cNvPr>
            <p:cNvPicPr>
              <a:picLocks noChangeAspect="1"/>
            </p:cNvPicPr>
            <p:nvPr/>
          </p:nvPicPr>
          <p:blipFill rotWithShape="1">
            <a:blip r:embed="rId7"/>
            <a:srcRect l="40646" t="50124" r="29367" b="44756"/>
            <a:stretch/>
          </p:blipFill>
          <p:spPr>
            <a:xfrm>
              <a:off x="2008044" y="7287716"/>
              <a:ext cx="1084521" cy="383080"/>
            </a:xfrm>
            <a:prstGeom prst="rect">
              <a:avLst/>
            </a:prstGeom>
          </p:spPr>
        </p:pic>
        <p:pic>
          <p:nvPicPr>
            <p:cNvPr id="39" name="Immagine 44">
              <a:extLst>
                <a:ext uri="{FF2B5EF4-FFF2-40B4-BE49-F238E27FC236}">
                  <a16:creationId xmlns:a16="http://schemas.microsoft.com/office/drawing/2014/main" id="{3D2D1CA8-817F-0F47-705F-4EADBAA4DAB0}"/>
                </a:ext>
              </a:extLst>
            </p:cNvPr>
            <p:cNvPicPr>
              <a:picLocks noChangeAspect="1"/>
            </p:cNvPicPr>
            <p:nvPr/>
          </p:nvPicPr>
          <p:blipFill rotWithShape="1">
            <a:blip r:embed="rId7"/>
            <a:srcRect l="40646" t="44146" r="29367" b="50734"/>
            <a:stretch/>
          </p:blipFill>
          <p:spPr>
            <a:xfrm>
              <a:off x="2009553" y="6457585"/>
              <a:ext cx="1084521" cy="383080"/>
            </a:xfrm>
            <a:prstGeom prst="rect">
              <a:avLst/>
            </a:prstGeom>
          </p:spPr>
        </p:pic>
        <p:pic>
          <p:nvPicPr>
            <p:cNvPr id="40" name="Immagine 45">
              <a:extLst>
                <a:ext uri="{FF2B5EF4-FFF2-40B4-BE49-F238E27FC236}">
                  <a16:creationId xmlns:a16="http://schemas.microsoft.com/office/drawing/2014/main" id="{C8F97EDF-D482-D6A7-0AE6-40D2AD476449}"/>
                </a:ext>
              </a:extLst>
            </p:cNvPr>
            <p:cNvPicPr>
              <a:picLocks noChangeAspect="1"/>
            </p:cNvPicPr>
            <p:nvPr/>
          </p:nvPicPr>
          <p:blipFill rotWithShape="1">
            <a:blip r:embed="rId4"/>
            <a:srcRect r="55982"/>
            <a:stretch/>
          </p:blipFill>
          <p:spPr>
            <a:xfrm>
              <a:off x="3323305" y="6429476"/>
              <a:ext cx="541477" cy="404352"/>
            </a:xfrm>
            <a:prstGeom prst="rect">
              <a:avLst/>
            </a:prstGeom>
          </p:spPr>
        </p:pic>
        <p:pic>
          <p:nvPicPr>
            <p:cNvPr id="41" name="Immagine 46">
              <a:extLst>
                <a:ext uri="{FF2B5EF4-FFF2-40B4-BE49-F238E27FC236}">
                  <a16:creationId xmlns:a16="http://schemas.microsoft.com/office/drawing/2014/main" id="{B7C8F4A0-354A-DE75-A229-0513761671BB}"/>
                </a:ext>
              </a:extLst>
            </p:cNvPr>
            <p:cNvPicPr>
              <a:picLocks noChangeAspect="1"/>
            </p:cNvPicPr>
            <p:nvPr/>
          </p:nvPicPr>
          <p:blipFill>
            <a:blip r:embed="rId6"/>
            <a:stretch>
              <a:fillRect/>
            </a:stretch>
          </p:blipFill>
          <p:spPr>
            <a:xfrm>
              <a:off x="3275590" y="8962668"/>
              <a:ext cx="541477" cy="388228"/>
            </a:xfrm>
            <a:prstGeom prst="rect">
              <a:avLst/>
            </a:prstGeom>
          </p:spPr>
        </p:pic>
        <p:pic>
          <p:nvPicPr>
            <p:cNvPr id="42" name="Immagine 47">
              <a:extLst>
                <a:ext uri="{FF2B5EF4-FFF2-40B4-BE49-F238E27FC236}">
                  <a16:creationId xmlns:a16="http://schemas.microsoft.com/office/drawing/2014/main" id="{42EE6A99-027B-E35F-E09A-885A5CB40E96}"/>
                </a:ext>
              </a:extLst>
            </p:cNvPr>
            <p:cNvPicPr>
              <a:picLocks noChangeAspect="1"/>
            </p:cNvPicPr>
            <p:nvPr/>
          </p:nvPicPr>
          <p:blipFill rotWithShape="1">
            <a:blip r:embed="rId7"/>
            <a:srcRect l="40646" t="72455" r="29367" b="22425"/>
            <a:stretch/>
          </p:blipFill>
          <p:spPr>
            <a:xfrm>
              <a:off x="2008045" y="6010534"/>
              <a:ext cx="1080000" cy="418942"/>
            </a:xfrm>
            <a:prstGeom prst="rect">
              <a:avLst/>
            </a:prstGeom>
          </p:spPr>
        </p:pic>
        <p:pic>
          <p:nvPicPr>
            <p:cNvPr id="43" name="Immagine 48">
              <a:extLst>
                <a:ext uri="{FF2B5EF4-FFF2-40B4-BE49-F238E27FC236}">
                  <a16:creationId xmlns:a16="http://schemas.microsoft.com/office/drawing/2014/main" id="{AC76204E-16FC-1E5F-A6CB-64927E93122C}"/>
                </a:ext>
              </a:extLst>
            </p:cNvPr>
            <p:cNvPicPr>
              <a:picLocks noChangeAspect="1"/>
            </p:cNvPicPr>
            <p:nvPr/>
          </p:nvPicPr>
          <p:blipFill>
            <a:blip r:embed="rId5"/>
            <a:stretch>
              <a:fillRect/>
            </a:stretch>
          </p:blipFill>
          <p:spPr>
            <a:xfrm>
              <a:off x="3427880" y="6026307"/>
              <a:ext cx="291637" cy="361846"/>
            </a:xfrm>
            <a:prstGeom prst="rect">
              <a:avLst/>
            </a:prstGeom>
          </p:spPr>
        </p:pic>
      </p:grpSp>
      <p:pic>
        <p:nvPicPr>
          <p:cNvPr id="2" name="Immagine 1">
            <a:extLst>
              <a:ext uri="{FF2B5EF4-FFF2-40B4-BE49-F238E27FC236}">
                <a16:creationId xmlns:a16="http://schemas.microsoft.com/office/drawing/2014/main" id="{9CA3514A-8777-2635-B17F-A75E5667C3BB}"/>
              </a:ext>
            </a:extLst>
          </p:cNvPr>
          <p:cNvPicPr>
            <a:picLocks noChangeAspect="1"/>
          </p:cNvPicPr>
          <p:nvPr/>
        </p:nvPicPr>
        <p:blipFill>
          <a:blip r:embed="rId8"/>
          <a:stretch>
            <a:fillRect/>
          </a:stretch>
        </p:blipFill>
        <p:spPr>
          <a:xfrm>
            <a:off x="9058282" y="862844"/>
            <a:ext cx="2895978" cy="2467802"/>
          </a:xfrm>
          <a:prstGeom prst="rect">
            <a:avLst/>
          </a:prstGeom>
        </p:spPr>
      </p:pic>
      <p:sp>
        <p:nvSpPr>
          <p:cNvPr id="4" name="CasellaDiTesto 8">
            <a:extLst>
              <a:ext uri="{FF2B5EF4-FFF2-40B4-BE49-F238E27FC236}">
                <a16:creationId xmlns:a16="http://schemas.microsoft.com/office/drawing/2014/main" id="{4356FAEB-9BED-3364-46B2-7582A47C267B}"/>
              </a:ext>
            </a:extLst>
          </p:cNvPr>
          <p:cNvSpPr txBox="1"/>
          <p:nvPr/>
        </p:nvSpPr>
        <p:spPr>
          <a:xfrm>
            <a:off x="4949371" y="4677688"/>
            <a:ext cx="4635856" cy="1692002"/>
          </a:xfrm>
          <a:prstGeom prst="rect">
            <a:avLst/>
          </a:prstGeom>
          <a:solidFill>
            <a:schemeClr val="bg1"/>
          </a:solidFill>
        </p:spPr>
        <p:txBody>
          <a:bodyPr wrap="square">
            <a:spAutoFit/>
          </a:bodyPr>
          <a:lstStyle/>
          <a:p>
            <a:pPr algn="just"/>
            <a:r>
              <a:rPr lang="it-IT" altLang="it-IT" sz="1155" i="1">
                <a:solidFill>
                  <a:srgbClr val="4E6D8D"/>
                </a:solidFill>
                <a:latin typeface="Lato"/>
                <a:ea typeface="Open Sans"/>
                <a:cs typeface="Open Sans"/>
                <a:sym typeface="Open Sans" panose="020B0606030504020204" pitchFamily="34" charset="0"/>
              </a:rPr>
              <a:t>La nuova pista si inserisce nel terreno con varie sezioni tipologiche, con sempre la volontà di mantenere uno stretto legame con la natura</a:t>
            </a:r>
          </a:p>
          <a:p>
            <a:pPr algn="just"/>
            <a:endParaRPr lang="it-IT" altLang="it-IT" sz="1155" i="1">
              <a:solidFill>
                <a:srgbClr val="4E6D8D"/>
              </a:solidFill>
              <a:latin typeface="Lato"/>
              <a:ea typeface="Open Sans"/>
              <a:cs typeface="Open Sans"/>
            </a:endParaRPr>
          </a:p>
          <a:p>
            <a:pPr marL="340086" lvl="1" indent="-130740" algn="just">
              <a:buFont typeface="Arial" panose="020B0604020202020204" pitchFamily="34" charset="0"/>
              <a:buChar char="•"/>
            </a:pPr>
            <a:r>
              <a:rPr lang="it-IT" altLang="it-IT" sz="1155" b="1" i="1">
                <a:solidFill>
                  <a:srgbClr val="4E6D8D"/>
                </a:solidFill>
                <a:latin typeface="Lato"/>
                <a:ea typeface="Open Sans"/>
                <a:cs typeface="Open Sans"/>
                <a:sym typeface="Open Sans" panose="020B0606030504020204" pitchFamily="34" charset="0"/>
              </a:rPr>
              <a:t>L’85 % </a:t>
            </a:r>
            <a:r>
              <a:rPr lang="it-IT" altLang="it-IT" sz="1155" i="1">
                <a:solidFill>
                  <a:srgbClr val="4E6D8D"/>
                </a:solidFill>
                <a:latin typeface="Lato"/>
                <a:ea typeface="Open Sans"/>
                <a:cs typeface="Open Sans"/>
                <a:sym typeface="Open Sans" panose="020B0606030504020204" pitchFamily="34" charset="0"/>
              </a:rPr>
              <a:t>ca. della pista risulta realizzato con </a:t>
            </a:r>
            <a:r>
              <a:rPr lang="it-IT" altLang="it-IT" sz="1155" b="1" i="1">
                <a:solidFill>
                  <a:srgbClr val="4E6D8D"/>
                </a:solidFill>
                <a:latin typeface="Lato"/>
                <a:ea typeface="Open Sans"/>
                <a:cs typeface="Open Sans"/>
                <a:sym typeface="Open Sans" panose="020B0606030504020204" pitchFamily="34" charset="0"/>
              </a:rPr>
              <a:t>sezioni ipogee, semi-ipogee o appoggiate sul terreno</a:t>
            </a:r>
            <a:endParaRPr lang="it-IT" altLang="it-IT" sz="1155" b="1" i="1">
              <a:solidFill>
                <a:srgbClr val="4E6D8D"/>
              </a:solidFill>
              <a:latin typeface="Lato"/>
              <a:ea typeface="Open Sans"/>
              <a:cs typeface="Open Sans"/>
            </a:endParaRPr>
          </a:p>
          <a:p>
            <a:pPr marL="340086" lvl="1" indent="-130740" algn="just">
              <a:buFont typeface="Arial" panose="020B0604020202020204" pitchFamily="34" charset="0"/>
              <a:buChar char="•"/>
            </a:pPr>
            <a:r>
              <a:rPr lang="it-IT" altLang="it-IT" sz="1155" b="1" i="1">
                <a:solidFill>
                  <a:srgbClr val="4E6D8D"/>
                </a:solidFill>
                <a:latin typeface="Lato"/>
                <a:ea typeface="Open Sans"/>
                <a:cs typeface="Open Sans"/>
                <a:sym typeface="Open Sans" panose="020B0606030504020204" pitchFamily="34" charset="0"/>
              </a:rPr>
              <a:t>Più del 50 % della pista ha una copertura verde </a:t>
            </a:r>
            <a:r>
              <a:rPr lang="it-IT" altLang="it-IT" sz="1155" i="1">
                <a:solidFill>
                  <a:srgbClr val="4E6D8D"/>
                </a:solidFill>
                <a:latin typeface="Lato"/>
                <a:ea typeface="Open Sans"/>
                <a:cs typeface="Open Sans"/>
                <a:sym typeface="Open Sans" panose="020B0606030504020204" pitchFamily="34" charset="0"/>
              </a:rPr>
              <a:t>realizzata con sementi autoctone</a:t>
            </a:r>
            <a:endParaRPr lang="it-IT" altLang="it-IT" sz="1155" i="1">
              <a:solidFill>
                <a:srgbClr val="4E6D8D"/>
              </a:solidFill>
              <a:latin typeface="Lato"/>
              <a:ea typeface="Open Sans"/>
              <a:cs typeface="Open Sans"/>
            </a:endParaRPr>
          </a:p>
          <a:p>
            <a:pPr marL="340086" lvl="1" indent="-130740" algn="just">
              <a:buFont typeface="Arial" panose="020B0604020202020204" pitchFamily="34" charset="0"/>
              <a:buChar char="•"/>
            </a:pPr>
            <a:r>
              <a:rPr lang="it-IT" altLang="it-IT" sz="1155" b="1" i="1">
                <a:solidFill>
                  <a:srgbClr val="4E6D8D"/>
                </a:solidFill>
                <a:latin typeface="Lato"/>
                <a:ea typeface="Open Sans"/>
                <a:cs typeface="Open Sans"/>
                <a:sym typeface="Open Sans" panose="020B0606030504020204" pitchFamily="34" charset="0"/>
              </a:rPr>
              <a:t>Tutti gli elementi tecnologici ed impiantistici </a:t>
            </a:r>
            <a:r>
              <a:rPr lang="it-IT" altLang="it-IT" sz="1155" i="1">
                <a:solidFill>
                  <a:srgbClr val="4E6D8D"/>
                </a:solidFill>
                <a:latin typeface="Lato"/>
                <a:ea typeface="Open Sans"/>
                <a:cs typeface="Open Sans"/>
                <a:sym typeface="Open Sans" panose="020B0606030504020204" pitchFamily="34" charset="0"/>
              </a:rPr>
              <a:t>sono progettati per essere </a:t>
            </a:r>
            <a:r>
              <a:rPr lang="it-IT" altLang="it-IT" sz="1155" b="1" i="1">
                <a:solidFill>
                  <a:srgbClr val="4E6D8D"/>
                </a:solidFill>
                <a:latin typeface="Lato"/>
                <a:ea typeface="Open Sans"/>
                <a:cs typeface="Open Sans"/>
                <a:sym typeface="Open Sans" panose="020B0606030504020204" pitchFamily="34" charset="0"/>
              </a:rPr>
              <a:t>integrati nell’involucro </a:t>
            </a:r>
            <a:endParaRPr lang="it-IT" sz="770"/>
          </a:p>
        </p:txBody>
      </p:sp>
    </p:spTree>
    <p:extLst>
      <p:ext uri="{BB962C8B-B14F-4D97-AF65-F5344CB8AC3E}">
        <p14:creationId xmlns:p14="http://schemas.microsoft.com/office/powerpoint/2010/main" val="3296438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625FA-B666-E4EB-D090-8F0A1BB36076}"/>
              </a:ext>
            </a:extLst>
          </p:cNvPr>
          <p:cNvPicPr>
            <a:picLocks noChangeAspect="1"/>
          </p:cNvPicPr>
          <p:nvPr/>
        </p:nvPicPr>
        <p:blipFill rotWithShape="1">
          <a:blip r:embed="rId2"/>
          <a:srcRect l="1554" r="8879" b="70"/>
          <a:stretch/>
        </p:blipFill>
        <p:spPr>
          <a:xfrm rot="16200000">
            <a:off x="1566316" y="-622287"/>
            <a:ext cx="3749858" cy="6595452"/>
          </a:xfrm>
          <a:prstGeom prst="rect">
            <a:avLst/>
          </a:prstGeom>
        </p:spPr>
      </p:pic>
      <p:pic>
        <p:nvPicPr>
          <p:cNvPr id="7" name="Picture 6">
            <a:extLst>
              <a:ext uri="{FF2B5EF4-FFF2-40B4-BE49-F238E27FC236}">
                <a16:creationId xmlns:a16="http://schemas.microsoft.com/office/drawing/2014/main" id="{23317E53-D657-B935-710C-9D59F42E867F}"/>
              </a:ext>
            </a:extLst>
          </p:cNvPr>
          <p:cNvPicPr>
            <a:picLocks noChangeAspect="1"/>
          </p:cNvPicPr>
          <p:nvPr/>
        </p:nvPicPr>
        <p:blipFill>
          <a:blip r:embed="rId3"/>
          <a:stretch>
            <a:fillRect/>
          </a:stretch>
        </p:blipFill>
        <p:spPr>
          <a:xfrm>
            <a:off x="7433218" y="3221807"/>
            <a:ext cx="4383358" cy="2477361"/>
          </a:xfrm>
          <a:prstGeom prst="rect">
            <a:avLst/>
          </a:prstGeom>
        </p:spPr>
      </p:pic>
      <p:pic>
        <p:nvPicPr>
          <p:cNvPr id="13" name="Picture 12">
            <a:extLst>
              <a:ext uri="{FF2B5EF4-FFF2-40B4-BE49-F238E27FC236}">
                <a16:creationId xmlns:a16="http://schemas.microsoft.com/office/drawing/2014/main" id="{A9C16702-50F9-CBD9-9945-0CE363CF3CF6}"/>
              </a:ext>
            </a:extLst>
          </p:cNvPr>
          <p:cNvPicPr>
            <a:picLocks noChangeAspect="1"/>
          </p:cNvPicPr>
          <p:nvPr/>
        </p:nvPicPr>
        <p:blipFill>
          <a:blip r:embed="rId4"/>
          <a:stretch>
            <a:fillRect/>
          </a:stretch>
        </p:blipFill>
        <p:spPr>
          <a:xfrm>
            <a:off x="7442511" y="694523"/>
            <a:ext cx="4374065" cy="2402370"/>
          </a:xfrm>
          <a:prstGeom prst="rect">
            <a:avLst/>
          </a:prstGeom>
        </p:spPr>
      </p:pic>
      <p:sp>
        <p:nvSpPr>
          <p:cNvPr id="17" name="CasellaDiTesto 10">
            <a:extLst>
              <a:ext uri="{FF2B5EF4-FFF2-40B4-BE49-F238E27FC236}">
                <a16:creationId xmlns:a16="http://schemas.microsoft.com/office/drawing/2014/main" id="{4590A4DC-3D2E-D2CC-BB19-05FD9B6FE9BC}"/>
              </a:ext>
            </a:extLst>
          </p:cNvPr>
          <p:cNvSpPr txBox="1"/>
          <p:nvPr/>
        </p:nvSpPr>
        <p:spPr>
          <a:xfrm>
            <a:off x="117457" y="3957880"/>
            <a:ext cx="7266130" cy="830997"/>
          </a:xfrm>
          <a:prstGeom prst="rect">
            <a:avLst/>
          </a:prstGeom>
          <a:solidFill>
            <a:schemeClr val="bg1"/>
          </a:solidFill>
          <a:ln w="38100">
            <a:noFill/>
          </a:ln>
        </p:spPr>
        <p:txBody>
          <a:bodyPr wrap="square" lIns="91440" tIns="45720" rIns="91440" bIns="45720" anchor="t">
            <a:spAutoFit/>
          </a:bodyPr>
          <a:lstStyle/>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Il progetto del verde prevede una parte di rimboschimento ed una parte di opere a verde per l'inserimento paesaggistico ed ambientale dell'intervento tramite la piantumazione di specie autoctone.</a:t>
            </a:r>
            <a:endParaRPr lang="en-US"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endParaRPr>
          </a:p>
          <a:p>
            <a:pPr algn="just"/>
            <a:endParaRPr lang="it-IT" sz="1200">
              <a:solidFill>
                <a:srgbClr val="7F7F7F"/>
              </a:solidFill>
              <a:latin typeface="Poppins"/>
              <a:ea typeface="Open Sans Light"/>
              <a:cs typeface="Poppins"/>
            </a:endParaRPr>
          </a:p>
        </p:txBody>
      </p:sp>
      <p:sp>
        <p:nvSpPr>
          <p:cNvPr id="15" name="CasellaDiTesto 6">
            <a:extLst>
              <a:ext uri="{FF2B5EF4-FFF2-40B4-BE49-F238E27FC236}">
                <a16:creationId xmlns:a16="http://schemas.microsoft.com/office/drawing/2014/main" id="{C517414A-DE34-2789-2170-852B6FBBEAB7}"/>
              </a:ext>
            </a:extLst>
          </p:cNvPr>
          <p:cNvSpPr txBox="1"/>
          <p:nvPr/>
        </p:nvSpPr>
        <p:spPr>
          <a:xfrm>
            <a:off x="117885" y="4736699"/>
            <a:ext cx="7321887" cy="1384995"/>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a:ea typeface="Lato"/>
                <a:cs typeface="Lato"/>
              </a:rPr>
              <a:t>RIPRISTINO AREE A PRATO*: ACCORDO CON VENETO AGRICOLTURA</a:t>
            </a:r>
            <a:endParaRPr lang="it-IT" sz="1200" b="1">
              <a:solidFill>
                <a:schemeClr val="tx2"/>
              </a:solidFill>
              <a:latin typeface="Lato" panose="020F0502020204030203" pitchFamily="34" charset="0"/>
              <a:ea typeface="Lato" panose="020F0502020204030203" pitchFamily="34" charset="0"/>
              <a:cs typeface="Lato" panose="020F0502020204030203" pitchFamily="34" charset="0"/>
            </a:endParaRPr>
          </a:p>
          <a:p>
            <a:pPr algn="just"/>
            <a:r>
              <a:rPr lang="it-IT" sz="1200">
                <a:solidFill>
                  <a:schemeClr val="tx1">
                    <a:lumMod val="50000"/>
                    <a:lumOff val="50000"/>
                  </a:schemeClr>
                </a:solidFill>
                <a:latin typeface="Poppins"/>
                <a:ea typeface="Open Sans Light"/>
                <a:cs typeface="Poppins"/>
              </a:rPr>
              <a:t>Per effettuare semine finalizzate a ricostruire prati a composizione complessa, coerenti con il sito di destinazione e in grado di garantire una elevata biodiversità si è optato per l'impiego del fiorume raccolto da prati donatori. </a:t>
            </a:r>
            <a:endParaRPr lang="it-IT" sz="1200">
              <a:solidFill>
                <a:schemeClr val="tx1">
                  <a:lumMod val="50000"/>
                  <a:lumOff val="50000"/>
                </a:schemeClr>
              </a:solidFill>
              <a:highlight>
                <a:srgbClr val="FFFF00"/>
              </a:highlight>
              <a:latin typeface="Poppins" panose="00000500000000000000" pitchFamily="2" charset="0"/>
              <a:ea typeface="Open Sans Light" panose="020B0306030504020204" pitchFamily="34" charset="0"/>
              <a:cs typeface="Poppins" panose="00000500000000000000" pitchFamily="2" charset="0"/>
            </a:endParaRPr>
          </a:p>
          <a:p>
            <a:pPr algn="just"/>
            <a:r>
              <a:rPr lang="it-IT" sz="1200">
                <a:solidFill>
                  <a:schemeClr val="tx1">
                    <a:lumMod val="50000"/>
                    <a:lumOff val="50000"/>
                  </a:schemeClr>
                </a:solidFill>
                <a:latin typeface="Poppins"/>
                <a:ea typeface="Open Sans Light"/>
                <a:cs typeface="Poppins"/>
              </a:rPr>
              <a:t>Questa operazione è stata eseguita da Veneto Agricoltura in  </a:t>
            </a:r>
            <a:r>
              <a:rPr lang="it-IT" sz="1200" err="1">
                <a:solidFill>
                  <a:schemeClr val="tx1">
                    <a:lumMod val="50000"/>
                    <a:lumOff val="50000"/>
                  </a:schemeClr>
                </a:solidFill>
                <a:latin typeface="Poppins"/>
                <a:ea typeface="Open Sans Light"/>
                <a:cs typeface="Poppins"/>
              </a:rPr>
              <a:t>Zuel</a:t>
            </a:r>
            <a:r>
              <a:rPr lang="it-IT" sz="1200">
                <a:solidFill>
                  <a:schemeClr val="tx1">
                    <a:lumMod val="50000"/>
                    <a:lumOff val="50000"/>
                  </a:schemeClr>
                </a:solidFill>
                <a:latin typeface="Poppins"/>
                <a:ea typeface="Open Sans Light"/>
                <a:cs typeface="Poppins"/>
              </a:rPr>
              <a:t> </a:t>
            </a:r>
            <a:r>
              <a:rPr lang="it-IT" sz="1200" err="1">
                <a:solidFill>
                  <a:schemeClr val="tx1">
                    <a:lumMod val="50000"/>
                    <a:lumOff val="50000"/>
                  </a:schemeClr>
                </a:solidFill>
                <a:latin typeface="Poppins"/>
                <a:ea typeface="Open Sans Light"/>
                <a:cs typeface="Poppins"/>
              </a:rPr>
              <a:t>loc</a:t>
            </a:r>
            <a:r>
              <a:rPr lang="it-IT" sz="1200">
                <a:solidFill>
                  <a:schemeClr val="tx1">
                    <a:lumMod val="50000"/>
                    <a:lumOff val="50000"/>
                  </a:schemeClr>
                </a:solidFill>
                <a:latin typeface="Poppins"/>
                <a:ea typeface="Open Sans Light"/>
                <a:cs typeface="Poppins"/>
              </a:rPr>
              <a:t>. </a:t>
            </a:r>
            <a:r>
              <a:rPr lang="it-IT" sz="1200" err="1">
                <a:solidFill>
                  <a:schemeClr val="tx1">
                    <a:lumMod val="50000"/>
                    <a:lumOff val="50000"/>
                  </a:schemeClr>
                </a:solidFill>
                <a:latin typeface="Poppins"/>
                <a:ea typeface="Open Sans Light"/>
                <a:cs typeface="Poppins"/>
              </a:rPr>
              <a:t>Socus</a:t>
            </a:r>
            <a:r>
              <a:rPr lang="it-IT" sz="1200">
                <a:solidFill>
                  <a:schemeClr val="tx1">
                    <a:lumMod val="50000"/>
                    <a:lumOff val="50000"/>
                  </a:schemeClr>
                </a:solidFill>
                <a:latin typeface="Poppins"/>
                <a:ea typeface="Open Sans Light"/>
                <a:cs typeface="Poppins"/>
              </a:rPr>
              <a:t>, a sud dell'abitato di Cortina, preceduta da un sopralluogo  e da una consultazione tecnica con le Regole, al fine di individuare i prati più idonei alla possibile destinazione. </a:t>
            </a:r>
            <a:endParaRPr lang="it-IT" sz="1200">
              <a:solidFill>
                <a:schemeClr val="tx1">
                  <a:lumMod val="50000"/>
                  <a:lumOff val="50000"/>
                </a:schemeClr>
              </a:solidFill>
              <a:highlight>
                <a:srgbClr val="FFFF00"/>
              </a:highlight>
              <a:latin typeface="Poppins" panose="00000500000000000000" pitchFamily="2" charset="0"/>
              <a:ea typeface="Open Sans Light" panose="020B0306030504020204" pitchFamily="34" charset="0"/>
              <a:cs typeface="Poppins" panose="00000500000000000000" pitchFamily="2" charset="0"/>
            </a:endParaRPr>
          </a:p>
        </p:txBody>
      </p:sp>
    </p:spTree>
    <p:extLst>
      <p:ext uri="{BB962C8B-B14F-4D97-AF65-F5344CB8AC3E}">
        <p14:creationId xmlns:p14="http://schemas.microsoft.com/office/powerpoint/2010/main" val="35309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362DC48-8444-531B-EEB1-4B382547F354}"/>
              </a:ext>
            </a:extLst>
          </p:cNvPr>
          <p:cNvSpPr txBox="1"/>
          <p:nvPr/>
        </p:nvSpPr>
        <p:spPr>
          <a:xfrm>
            <a:off x="1009983" y="1170237"/>
            <a:ext cx="10156155" cy="461665"/>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CRITERI C.A.M.</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Applicazione dei Criteri Ambientali Minimi nella progettazione dell’intervento in coerenza con art.34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D.Lgs</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 50/2016 e </a:t>
            </a:r>
            <a:r>
              <a:rPr lang="it-IT" sz="1200" err="1">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ss.mm.ii</a:t>
            </a:r>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t>
            </a:r>
          </a:p>
        </p:txBody>
      </p:sp>
      <p:cxnSp>
        <p:nvCxnSpPr>
          <p:cNvPr id="3" name="Connettore 2 2">
            <a:extLst>
              <a:ext uri="{FF2B5EF4-FFF2-40B4-BE49-F238E27FC236}">
                <a16:creationId xmlns:a16="http://schemas.microsoft.com/office/drawing/2014/main" id="{D6589813-D4A9-0AF6-9F7A-9F9908C56861}"/>
              </a:ext>
            </a:extLst>
          </p:cNvPr>
          <p:cNvCxnSpPr>
            <a:cxnSpLocks/>
          </p:cNvCxnSpPr>
          <p:nvPr/>
        </p:nvCxnSpPr>
        <p:spPr>
          <a:xfrm flipH="1">
            <a:off x="6545441" y="1960716"/>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938ABAE2-DB4D-2848-989E-C283E5F4E3F6}"/>
              </a:ext>
            </a:extLst>
          </p:cNvPr>
          <p:cNvSpPr txBox="1"/>
          <p:nvPr/>
        </p:nvSpPr>
        <p:spPr>
          <a:xfrm>
            <a:off x="1019276" y="1715722"/>
            <a:ext cx="10156155" cy="646331"/>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SISTEMA DI GESTIONE AMBIENTALE </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Al fine di una corretta ed adeguata gestione ambientale sono state definite le linee guida per la predisposizione di un Sistema di Gestione Ambientale (SGA) </a:t>
            </a:r>
          </a:p>
        </p:txBody>
      </p:sp>
      <p:cxnSp>
        <p:nvCxnSpPr>
          <p:cNvPr id="6" name="Straight Connector 45">
            <a:extLst>
              <a:ext uri="{FF2B5EF4-FFF2-40B4-BE49-F238E27FC236}">
                <a16:creationId xmlns:a16="http://schemas.microsoft.com/office/drawing/2014/main" id="{1C8A33FB-94B8-A2E7-1A0A-3F2DBDF25458}"/>
              </a:ext>
            </a:extLst>
          </p:cNvPr>
          <p:cNvCxnSpPr>
            <a:cxnSpLocks/>
          </p:cNvCxnSpPr>
          <p:nvPr/>
        </p:nvCxnSpPr>
        <p:spPr bwMode="auto">
          <a:xfrm>
            <a:off x="711503" y="1252666"/>
            <a:ext cx="9292" cy="782159"/>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Freeform 31">
            <a:extLst>
              <a:ext uri="{FF2B5EF4-FFF2-40B4-BE49-F238E27FC236}">
                <a16:creationId xmlns:a16="http://schemas.microsoft.com/office/drawing/2014/main" id="{89D53176-E66C-E373-853C-045274C958FC}"/>
              </a:ext>
            </a:extLst>
          </p:cNvPr>
          <p:cNvSpPr>
            <a:spLocks noChangeArrowheads="1"/>
          </p:cNvSpPr>
          <p:nvPr/>
        </p:nvSpPr>
        <p:spPr bwMode="auto">
          <a:xfrm flipV="1">
            <a:off x="621326" y="1253364"/>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9" name="Freeform 31">
            <a:extLst>
              <a:ext uri="{FF2B5EF4-FFF2-40B4-BE49-F238E27FC236}">
                <a16:creationId xmlns:a16="http://schemas.microsoft.com/office/drawing/2014/main" id="{88EB5AEA-F993-30B7-A4E1-4A673BA9E6AA}"/>
              </a:ext>
            </a:extLst>
          </p:cNvPr>
          <p:cNvSpPr>
            <a:spLocks noChangeArrowheads="1"/>
          </p:cNvSpPr>
          <p:nvPr/>
        </p:nvSpPr>
        <p:spPr bwMode="auto">
          <a:xfrm flipV="1">
            <a:off x="623626" y="193452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pic>
        <p:nvPicPr>
          <p:cNvPr id="71" name="Picture 70">
            <a:extLst>
              <a:ext uri="{FF2B5EF4-FFF2-40B4-BE49-F238E27FC236}">
                <a16:creationId xmlns:a16="http://schemas.microsoft.com/office/drawing/2014/main" id="{85812161-424B-1B7E-0CFD-0039794BDB3E}"/>
              </a:ext>
            </a:extLst>
          </p:cNvPr>
          <p:cNvPicPr>
            <a:picLocks noChangeAspect="1"/>
          </p:cNvPicPr>
          <p:nvPr/>
        </p:nvPicPr>
        <p:blipFill rotWithShape="1">
          <a:blip r:embed="rId3"/>
          <a:srcRect l="20098" t="30850" r="6618" b="13464"/>
          <a:stretch/>
        </p:blipFill>
        <p:spPr>
          <a:xfrm>
            <a:off x="1885486" y="2404484"/>
            <a:ext cx="7775937" cy="3679907"/>
          </a:xfrm>
          <a:prstGeom prst="rect">
            <a:avLst/>
          </a:prstGeom>
        </p:spPr>
      </p:pic>
      <p:sp>
        <p:nvSpPr>
          <p:cNvPr id="73" name="Rectangle 72">
            <a:extLst>
              <a:ext uri="{FF2B5EF4-FFF2-40B4-BE49-F238E27FC236}">
                <a16:creationId xmlns:a16="http://schemas.microsoft.com/office/drawing/2014/main" id="{20488FC0-CC0F-03DE-D92F-CB076C98CDC3}"/>
              </a:ext>
            </a:extLst>
          </p:cNvPr>
          <p:cNvSpPr/>
          <p:nvPr/>
        </p:nvSpPr>
        <p:spPr>
          <a:xfrm>
            <a:off x="1607634" y="2406804"/>
            <a:ext cx="2620536" cy="371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119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5BAFCC-EE66-7469-7949-40B22D808B98}"/>
              </a:ext>
            </a:extLst>
          </p:cNvPr>
          <p:cNvSpPr txBox="1">
            <a:spLocks/>
          </p:cNvSpPr>
          <p:nvPr/>
        </p:nvSpPr>
        <p:spPr>
          <a:xfrm>
            <a:off x="286542" y="880559"/>
            <a:ext cx="2932597" cy="234790"/>
          </a:xfrm>
          <a:prstGeom prst="rect">
            <a:avLst/>
          </a:prstGeom>
        </p:spPr>
        <p:txBody>
          <a:bodyPr lIns="58652" tIns="29326" rIns="58652" bIns="29326"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94" b="1">
                <a:solidFill>
                  <a:schemeClr val="tx1">
                    <a:lumMod val="65000"/>
                    <a:lumOff val="35000"/>
                  </a:schemeClr>
                </a:solidFill>
                <a:latin typeface="Lato"/>
                <a:ea typeface="Lato"/>
                <a:cs typeface="Lato"/>
              </a:rPr>
              <a:t>La </a:t>
            </a:r>
            <a:r>
              <a:rPr lang="en-US" sz="2694" b="1" err="1">
                <a:solidFill>
                  <a:schemeClr val="tx1">
                    <a:lumMod val="65000"/>
                    <a:lumOff val="35000"/>
                  </a:schemeClr>
                </a:solidFill>
                <a:latin typeface="Lato"/>
                <a:ea typeface="Lato"/>
                <a:cs typeface="Lato"/>
              </a:rPr>
              <a:t>Mitigazione</a:t>
            </a:r>
            <a:r>
              <a:rPr lang="en-US" sz="2694" b="1">
                <a:solidFill>
                  <a:schemeClr val="tx1">
                    <a:lumMod val="65000"/>
                    <a:lumOff val="35000"/>
                  </a:schemeClr>
                </a:solidFill>
                <a:latin typeface="Lato"/>
                <a:ea typeface="Lato"/>
                <a:cs typeface="Lato"/>
              </a:rPr>
              <a:t> del </a:t>
            </a:r>
            <a:r>
              <a:rPr lang="en-US" sz="2694" b="1" err="1">
                <a:solidFill>
                  <a:schemeClr val="tx1">
                    <a:lumMod val="65000"/>
                    <a:lumOff val="35000"/>
                  </a:schemeClr>
                </a:solidFill>
                <a:latin typeface="Lato"/>
                <a:ea typeface="Lato"/>
                <a:cs typeface="Lato"/>
              </a:rPr>
              <a:t>Cantiere</a:t>
            </a:r>
            <a:endParaRPr lang="en-US" sz="2694" b="1">
              <a:solidFill>
                <a:schemeClr val="tx1">
                  <a:lumMod val="65000"/>
                  <a:lumOff val="35000"/>
                </a:schemeClr>
              </a:solidFill>
              <a:latin typeface="Lato"/>
              <a:ea typeface="Lato"/>
              <a:cs typeface="Lato"/>
            </a:endParaRPr>
          </a:p>
          <a:p>
            <a:endParaRPr lang="en-US" sz="2694"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6" name="Ovale 5">
            <a:extLst>
              <a:ext uri="{FF2B5EF4-FFF2-40B4-BE49-F238E27FC236}">
                <a16:creationId xmlns:a16="http://schemas.microsoft.com/office/drawing/2014/main" id="{7E24C9CE-8B1A-C929-FA62-E3D32793EF1A}"/>
              </a:ext>
            </a:extLst>
          </p:cNvPr>
          <p:cNvSpPr/>
          <p:nvPr/>
        </p:nvSpPr>
        <p:spPr>
          <a:xfrm>
            <a:off x="6251268" y="4622484"/>
            <a:ext cx="193190" cy="193190"/>
          </a:xfrm>
          <a:prstGeom prst="ellipse">
            <a:avLst/>
          </a:prstGeom>
          <a:solidFill>
            <a:srgbClr val="8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6</a:t>
            </a:r>
          </a:p>
        </p:txBody>
      </p:sp>
      <p:pic>
        <p:nvPicPr>
          <p:cNvPr id="4" name="Immagine 3">
            <a:extLst>
              <a:ext uri="{FF2B5EF4-FFF2-40B4-BE49-F238E27FC236}">
                <a16:creationId xmlns:a16="http://schemas.microsoft.com/office/drawing/2014/main" id="{55560138-229B-AC07-526C-2BDD16067D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107" y="1160820"/>
            <a:ext cx="9130251" cy="5086064"/>
          </a:xfrm>
          <a:prstGeom prst="rect">
            <a:avLst/>
          </a:prstGeom>
        </p:spPr>
      </p:pic>
      <p:pic>
        <p:nvPicPr>
          <p:cNvPr id="7" name="Immagine 6">
            <a:extLst>
              <a:ext uri="{FF2B5EF4-FFF2-40B4-BE49-F238E27FC236}">
                <a16:creationId xmlns:a16="http://schemas.microsoft.com/office/drawing/2014/main" id="{AB61A590-354B-BE3D-4981-BC792EE3B516}"/>
              </a:ext>
            </a:extLst>
          </p:cNvPr>
          <p:cNvPicPr>
            <a:picLocks noChangeAspect="1"/>
          </p:cNvPicPr>
          <p:nvPr/>
        </p:nvPicPr>
        <p:blipFill rotWithShape="1">
          <a:blip r:embed="rId4"/>
          <a:srcRect r="7676"/>
          <a:stretch/>
        </p:blipFill>
        <p:spPr>
          <a:xfrm>
            <a:off x="9261358" y="1241189"/>
            <a:ext cx="2735088" cy="3134431"/>
          </a:xfrm>
          <a:prstGeom prst="rect">
            <a:avLst/>
          </a:prstGeom>
        </p:spPr>
      </p:pic>
    </p:spTree>
    <p:extLst>
      <p:ext uri="{BB962C8B-B14F-4D97-AF65-F5344CB8AC3E}">
        <p14:creationId xmlns:p14="http://schemas.microsoft.com/office/powerpoint/2010/main" val="597421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5BAFCC-EE66-7469-7949-40B22D808B98}"/>
              </a:ext>
            </a:extLst>
          </p:cNvPr>
          <p:cNvSpPr txBox="1">
            <a:spLocks/>
          </p:cNvSpPr>
          <p:nvPr/>
        </p:nvSpPr>
        <p:spPr>
          <a:xfrm>
            <a:off x="286542" y="880559"/>
            <a:ext cx="2932597" cy="234790"/>
          </a:xfrm>
          <a:prstGeom prst="rect">
            <a:avLst/>
          </a:prstGeom>
        </p:spPr>
        <p:txBody>
          <a:bodyPr lIns="58652" tIns="29326" rIns="58652" bIns="29326"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94" b="1">
                <a:solidFill>
                  <a:schemeClr val="tx1">
                    <a:lumMod val="65000"/>
                    <a:lumOff val="35000"/>
                  </a:schemeClr>
                </a:solidFill>
                <a:latin typeface="Lato"/>
                <a:ea typeface="Lato"/>
                <a:cs typeface="Lato"/>
              </a:rPr>
              <a:t>8. La </a:t>
            </a:r>
            <a:r>
              <a:rPr lang="en-US" sz="2694" b="1" err="1">
                <a:solidFill>
                  <a:schemeClr val="tx1">
                    <a:lumMod val="65000"/>
                    <a:lumOff val="35000"/>
                  </a:schemeClr>
                </a:solidFill>
                <a:latin typeface="Lato"/>
                <a:ea typeface="Lato"/>
                <a:cs typeface="Lato"/>
              </a:rPr>
              <a:t>Mitigazione</a:t>
            </a:r>
            <a:r>
              <a:rPr lang="en-US" sz="2694" b="1">
                <a:solidFill>
                  <a:schemeClr val="tx1">
                    <a:lumMod val="65000"/>
                    <a:lumOff val="35000"/>
                  </a:schemeClr>
                </a:solidFill>
                <a:latin typeface="Lato"/>
                <a:ea typeface="Lato"/>
                <a:cs typeface="Lato"/>
              </a:rPr>
              <a:t> del </a:t>
            </a:r>
            <a:r>
              <a:rPr lang="en-US" sz="2694" b="1" err="1">
                <a:solidFill>
                  <a:schemeClr val="tx1">
                    <a:lumMod val="65000"/>
                    <a:lumOff val="35000"/>
                  </a:schemeClr>
                </a:solidFill>
                <a:latin typeface="Lato"/>
                <a:ea typeface="Lato"/>
                <a:cs typeface="Lato"/>
              </a:rPr>
              <a:t>Cantiere</a:t>
            </a:r>
            <a:endParaRPr lang="en-US" sz="2694" b="1">
              <a:solidFill>
                <a:schemeClr val="tx1">
                  <a:lumMod val="65000"/>
                  <a:lumOff val="35000"/>
                </a:schemeClr>
              </a:solidFill>
              <a:latin typeface="Lato"/>
              <a:ea typeface="Lato"/>
              <a:cs typeface="Lato"/>
            </a:endParaRPr>
          </a:p>
          <a:p>
            <a:endParaRPr lang="en-US" sz="2694"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 name="CasellaDiTesto 3">
            <a:extLst>
              <a:ext uri="{FF2B5EF4-FFF2-40B4-BE49-F238E27FC236}">
                <a16:creationId xmlns:a16="http://schemas.microsoft.com/office/drawing/2014/main" id="{9347589C-E4F0-A92F-C51C-6543F7BA25AD}"/>
              </a:ext>
            </a:extLst>
          </p:cNvPr>
          <p:cNvSpPr txBox="1"/>
          <p:nvPr/>
        </p:nvSpPr>
        <p:spPr>
          <a:xfrm>
            <a:off x="582256" y="1579508"/>
            <a:ext cx="3453513" cy="566309"/>
          </a:xfrm>
          <a:prstGeom prst="rect">
            <a:avLst/>
          </a:prstGeom>
          <a:solidFill>
            <a:schemeClr val="bg1"/>
          </a:solid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Recinzioni di cantiere colorate con grafiche illustrative dei lavori e delle opere in corso di realizzazione. </a:t>
            </a:r>
          </a:p>
          <a:p>
            <a:pPr algn="just"/>
            <a:r>
              <a:rPr lang="it-IT" sz="770" i="1">
                <a:solidFill>
                  <a:srgbClr val="4E6D8D"/>
                </a:solidFill>
                <a:latin typeface="Lato" panose="020F0502020204030203" pitchFamily="34" charset="0"/>
                <a:ea typeface="Lato" panose="020F0502020204030203" pitchFamily="34" charset="0"/>
                <a:cs typeface="Lato" panose="020F0502020204030203" pitchFamily="34" charset="0"/>
              </a:rPr>
              <a:t>Installazioni di cantiere, nelle zone più visibili, saranno tematizzate con colori, grafiche e loghi. </a:t>
            </a:r>
          </a:p>
        </p:txBody>
      </p:sp>
      <p:sp>
        <p:nvSpPr>
          <p:cNvPr id="6" name="CasellaDiTesto 3">
            <a:extLst>
              <a:ext uri="{FF2B5EF4-FFF2-40B4-BE49-F238E27FC236}">
                <a16:creationId xmlns:a16="http://schemas.microsoft.com/office/drawing/2014/main" id="{A545CF4E-372B-518D-7515-CE81CB42D248}"/>
              </a:ext>
            </a:extLst>
          </p:cNvPr>
          <p:cNvSpPr txBox="1"/>
          <p:nvPr/>
        </p:nvSpPr>
        <p:spPr>
          <a:xfrm>
            <a:off x="557949" y="1322856"/>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TEMATIZZAZIONE DEL CANTIERE</a:t>
            </a:r>
            <a:endParaRPr lang="en-US" sz="770">
              <a:solidFill>
                <a:srgbClr val="657A9C"/>
              </a:solidFill>
              <a:cs typeface="Calibri"/>
            </a:endParaRPr>
          </a:p>
        </p:txBody>
      </p:sp>
      <p:sp>
        <p:nvSpPr>
          <p:cNvPr id="16" name="Ovale 15">
            <a:extLst>
              <a:ext uri="{FF2B5EF4-FFF2-40B4-BE49-F238E27FC236}">
                <a16:creationId xmlns:a16="http://schemas.microsoft.com/office/drawing/2014/main" id="{0D549266-DECF-04E4-7824-20A4F43E95C0}"/>
              </a:ext>
            </a:extLst>
          </p:cNvPr>
          <p:cNvSpPr/>
          <p:nvPr/>
        </p:nvSpPr>
        <p:spPr>
          <a:xfrm>
            <a:off x="268402" y="1306402"/>
            <a:ext cx="289548" cy="289548"/>
          </a:xfrm>
          <a:prstGeom prst="ellipse">
            <a:avLst/>
          </a:prstGeom>
          <a:solidFill>
            <a:srgbClr val="EC4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1</a:t>
            </a:r>
          </a:p>
        </p:txBody>
      </p:sp>
      <p:sp>
        <p:nvSpPr>
          <p:cNvPr id="18" name="CasellaDiTesto 17">
            <a:extLst>
              <a:ext uri="{FF2B5EF4-FFF2-40B4-BE49-F238E27FC236}">
                <a16:creationId xmlns:a16="http://schemas.microsoft.com/office/drawing/2014/main" id="{ED47FFAF-7D94-5A39-C6D0-107EECDA0536}"/>
              </a:ext>
            </a:extLst>
          </p:cNvPr>
          <p:cNvSpPr txBox="1"/>
          <p:nvPr/>
        </p:nvSpPr>
        <p:spPr>
          <a:xfrm>
            <a:off x="582256" y="2686102"/>
            <a:ext cx="3453513" cy="447815"/>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Durante la realizzazione dei tratti della pista e degli edifici più rappresentativi, si andranno ad installare dei teli di contenimento delle polveri con grafiche che rappresentano le opere retrostanti.</a:t>
            </a:r>
          </a:p>
        </p:txBody>
      </p:sp>
      <p:sp>
        <p:nvSpPr>
          <p:cNvPr id="19" name="CasellaDiTesto 3">
            <a:extLst>
              <a:ext uri="{FF2B5EF4-FFF2-40B4-BE49-F238E27FC236}">
                <a16:creationId xmlns:a16="http://schemas.microsoft.com/office/drawing/2014/main" id="{883EADCA-735F-357D-8D58-F00B079F14A1}"/>
              </a:ext>
            </a:extLst>
          </p:cNvPr>
          <p:cNvSpPr txBox="1"/>
          <p:nvPr/>
        </p:nvSpPr>
        <p:spPr>
          <a:xfrm>
            <a:off x="557947" y="3533077"/>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PARTECIPAZIONE CIVICA</a:t>
            </a:r>
            <a:endParaRPr lang="en-US" sz="770">
              <a:solidFill>
                <a:srgbClr val="657A9C"/>
              </a:solidFill>
              <a:cs typeface="Calibri"/>
            </a:endParaRPr>
          </a:p>
        </p:txBody>
      </p:sp>
      <p:sp>
        <p:nvSpPr>
          <p:cNvPr id="20" name="Ovale 19">
            <a:extLst>
              <a:ext uri="{FF2B5EF4-FFF2-40B4-BE49-F238E27FC236}">
                <a16:creationId xmlns:a16="http://schemas.microsoft.com/office/drawing/2014/main" id="{B00CBA61-D003-272C-832B-9D33839C5EE1}"/>
              </a:ext>
            </a:extLst>
          </p:cNvPr>
          <p:cNvSpPr/>
          <p:nvPr/>
        </p:nvSpPr>
        <p:spPr>
          <a:xfrm>
            <a:off x="268401" y="2402664"/>
            <a:ext cx="289548" cy="289548"/>
          </a:xfrm>
          <a:prstGeom prst="ellipse">
            <a:avLst/>
          </a:prstGeom>
          <a:solidFill>
            <a:srgbClr val="2DD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2</a:t>
            </a:r>
          </a:p>
        </p:txBody>
      </p:sp>
      <p:sp>
        <p:nvSpPr>
          <p:cNvPr id="21" name="Ovale 20">
            <a:extLst>
              <a:ext uri="{FF2B5EF4-FFF2-40B4-BE49-F238E27FC236}">
                <a16:creationId xmlns:a16="http://schemas.microsoft.com/office/drawing/2014/main" id="{6DAF3321-81EB-163A-4464-BEF14A5ACD45}"/>
              </a:ext>
            </a:extLst>
          </p:cNvPr>
          <p:cNvSpPr/>
          <p:nvPr/>
        </p:nvSpPr>
        <p:spPr>
          <a:xfrm>
            <a:off x="268400" y="3508055"/>
            <a:ext cx="289548" cy="289548"/>
          </a:xfrm>
          <a:prstGeom prst="ellipse">
            <a:avLst/>
          </a:prstGeom>
          <a:solidFill>
            <a:srgbClr val="537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3</a:t>
            </a:r>
          </a:p>
        </p:txBody>
      </p:sp>
      <p:sp>
        <p:nvSpPr>
          <p:cNvPr id="22" name="CasellaDiTesto 3">
            <a:extLst>
              <a:ext uri="{FF2B5EF4-FFF2-40B4-BE49-F238E27FC236}">
                <a16:creationId xmlns:a16="http://schemas.microsoft.com/office/drawing/2014/main" id="{E35422E5-F6DA-B42A-D812-7680960EB565}"/>
              </a:ext>
            </a:extLst>
          </p:cNvPr>
          <p:cNvSpPr txBox="1"/>
          <p:nvPr/>
        </p:nvSpPr>
        <p:spPr>
          <a:xfrm>
            <a:off x="557949" y="2429461"/>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CARATTERIZZAZIONI STILISTICHE</a:t>
            </a:r>
            <a:endParaRPr lang="en-US" sz="770">
              <a:solidFill>
                <a:srgbClr val="657A9C"/>
              </a:solidFill>
              <a:cs typeface="Calibri"/>
            </a:endParaRPr>
          </a:p>
        </p:txBody>
      </p:sp>
      <p:sp>
        <p:nvSpPr>
          <p:cNvPr id="23" name="CasellaDiTesto 22">
            <a:extLst>
              <a:ext uri="{FF2B5EF4-FFF2-40B4-BE49-F238E27FC236}">
                <a16:creationId xmlns:a16="http://schemas.microsoft.com/office/drawing/2014/main" id="{34DA4FE1-F30E-9CF9-F5C5-A062FF8F962F}"/>
              </a:ext>
            </a:extLst>
          </p:cNvPr>
          <p:cNvSpPr txBox="1"/>
          <p:nvPr/>
        </p:nvSpPr>
        <p:spPr>
          <a:xfrm>
            <a:off x="557948" y="4919892"/>
            <a:ext cx="3453513" cy="566309"/>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In prossimità degli accessi principali, saranno creati dei punti ludico ricreativi con installazioni e oggetti rappresentativi del mondo olimpico (es. </a:t>
            </a:r>
            <a:r>
              <a:rPr lang="it-IT" sz="770" i="1" err="1">
                <a:solidFill>
                  <a:srgbClr val="4E6D8D"/>
                </a:solidFill>
                <a:latin typeface="Lato" panose="020F0502020204030203" pitchFamily="34" charset="0"/>
                <a:ea typeface="Lato" panose="020F0502020204030203" pitchFamily="34" charset="0"/>
                <a:cs typeface="Lato" panose="020F0502020204030203" pitchFamily="34" charset="0"/>
              </a:rPr>
              <a:t>mock</a:t>
            </a: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-up del bob, sagome cartonate degli atleti..) per offrire la possibilità ai cittadini di entrare a far parte di ciò che si sta realizzando.</a:t>
            </a:r>
          </a:p>
        </p:txBody>
      </p:sp>
      <p:sp>
        <p:nvSpPr>
          <p:cNvPr id="24" name="Ovale 23">
            <a:extLst>
              <a:ext uri="{FF2B5EF4-FFF2-40B4-BE49-F238E27FC236}">
                <a16:creationId xmlns:a16="http://schemas.microsoft.com/office/drawing/2014/main" id="{C216AD2C-6BAE-9F24-FFB7-6A5A15E4BC02}"/>
              </a:ext>
            </a:extLst>
          </p:cNvPr>
          <p:cNvSpPr/>
          <p:nvPr/>
        </p:nvSpPr>
        <p:spPr>
          <a:xfrm>
            <a:off x="268400" y="4630344"/>
            <a:ext cx="289548" cy="289548"/>
          </a:xfrm>
          <a:prstGeom prst="ellipse">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4</a:t>
            </a:r>
          </a:p>
        </p:txBody>
      </p:sp>
      <p:sp>
        <p:nvSpPr>
          <p:cNvPr id="25" name="CasellaDiTesto 3">
            <a:extLst>
              <a:ext uri="{FF2B5EF4-FFF2-40B4-BE49-F238E27FC236}">
                <a16:creationId xmlns:a16="http://schemas.microsoft.com/office/drawing/2014/main" id="{0B4C19C3-165B-D34C-0A97-00DD04E3D8A9}"/>
              </a:ext>
            </a:extLst>
          </p:cNvPr>
          <p:cNvSpPr txBox="1"/>
          <p:nvPr/>
        </p:nvSpPr>
        <p:spPr>
          <a:xfrm>
            <a:off x="557947" y="4646798"/>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CANTIERE ATTRAZIONE TURISTICA</a:t>
            </a:r>
            <a:endParaRPr lang="en-US" sz="770">
              <a:solidFill>
                <a:srgbClr val="657A9C"/>
              </a:solidFill>
              <a:cs typeface="Calibri"/>
            </a:endParaRPr>
          </a:p>
        </p:txBody>
      </p:sp>
      <p:sp>
        <p:nvSpPr>
          <p:cNvPr id="26" name="CasellaDiTesto 25">
            <a:extLst>
              <a:ext uri="{FF2B5EF4-FFF2-40B4-BE49-F238E27FC236}">
                <a16:creationId xmlns:a16="http://schemas.microsoft.com/office/drawing/2014/main" id="{B59B6D2F-333B-F63D-AA2F-D1B4E33DC9D4}"/>
              </a:ext>
            </a:extLst>
          </p:cNvPr>
          <p:cNvSpPr txBox="1"/>
          <p:nvPr/>
        </p:nvSpPr>
        <p:spPr>
          <a:xfrm>
            <a:off x="557947" y="3781764"/>
            <a:ext cx="3453513" cy="447815"/>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Nei punti più significativi lungo i percorsi veicolari e pedonali, le recinzioni di cantiere saranno tematizzate con grafiche e testi, diventando un elemento divulgativo del progetto.</a:t>
            </a:r>
          </a:p>
        </p:txBody>
      </p:sp>
      <p:sp>
        <p:nvSpPr>
          <p:cNvPr id="27" name="CasellaDiTesto 26">
            <a:extLst>
              <a:ext uri="{FF2B5EF4-FFF2-40B4-BE49-F238E27FC236}">
                <a16:creationId xmlns:a16="http://schemas.microsoft.com/office/drawing/2014/main" id="{3F16CAB6-1D80-9CD6-0B9A-73DC117491EF}"/>
              </a:ext>
            </a:extLst>
          </p:cNvPr>
          <p:cNvSpPr txBox="1"/>
          <p:nvPr/>
        </p:nvSpPr>
        <p:spPr>
          <a:xfrm>
            <a:off x="4614863" y="1563054"/>
            <a:ext cx="3453513" cy="447815"/>
          </a:xfrm>
          <a:prstGeom prst="rect">
            <a:avLst/>
          </a:prstGeom>
          <a:solidFill>
            <a:schemeClr val="bg1"/>
          </a:solid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In determinati momenti ed in aree circoscritte, ci sarà la possibilità di entrare nel cantiere e vedere ciò che si sta realizzando, compatibilmente con l’andamento delle operazioni.</a:t>
            </a:r>
          </a:p>
        </p:txBody>
      </p:sp>
      <p:sp>
        <p:nvSpPr>
          <p:cNvPr id="28" name="CasellaDiTesto 3">
            <a:extLst>
              <a:ext uri="{FF2B5EF4-FFF2-40B4-BE49-F238E27FC236}">
                <a16:creationId xmlns:a16="http://schemas.microsoft.com/office/drawing/2014/main" id="{0EAD6E5B-3CD0-777A-8DC9-6D4DD97C05A2}"/>
              </a:ext>
            </a:extLst>
          </p:cNvPr>
          <p:cNvSpPr txBox="1"/>
          <p:nvPr/>
        </p:nvSpPr>
        <p:spPr>
          <a:xfrm>
            <a:off x="4590555" y="1306402"/>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VISITE IN CANTIERE</a:t>
            </a:r>
            <a:endParaRPr lang="en-US" sz="770">
              <a:solidFill>
                <a:srgbClr val="657A9C"/>
              </a:solidFill>
              <a:cs typeface="Calibri"/>
            </a:endParaRPr>
          </a:p>
        </p:txBody>
      </p:sp>
      <p:sp>
        <p:nvSpPr>
          <p:cNvPr id="30" name="CasellaDiTesto 29">
            <a:extLst>
              <a:ext uri="{FF2B5EF4-FFF2-40B4-BE49-F238E27FC236}">
                <a16:creationId xmlns:a16="http://schemas.microsoft.com/office/drawing/2014/main" id="{4BF03C10-2E4B-2C13-6ADC-30D545A2EE4A}"/>
              </a:ext>
            </a:extLst>
          </p:cNvPr>
          <p:cNvSpPr txBox="1"/>
          <p:nvPr/>
        </p:nvSpPr>
        <p:spPr>
          <a:xfrm>
            <a:off x="4614863" y="2908464"/>
            <a:ext cx="3453513" cy="566309"/>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Due tratti della recinzione di cantiere racconteranno l’evoluzione storica della pista E. Monti, dall’inizio del ‘900 ad oggi, riportando alla memoria gli aneddoti e le vicende legate alla pista, con un racconto per immagini e testi secondo una linea temporale che intreccia miti, sport, tecnica e cultura locale.</a:t>
            </a:r>
          </a:p>
        </p:txBody>
      </p:sp>
      <p:sp>
        <p:nvSpPr>
          <p:cNvPr id="34" name="CasellaDiTesto 3">
            <a:extLst>
              <a:ext uri="{FF2B5EF4-FFF2-40B4-BE49-F238E27FC236}">
                <a16:creationId xmlns:a16="http://schemas.microsoft.com/office/drawing/2014/main" id="{D5C879B8-1B4F-C870-DCA2-B460DCE23814}"/>
              </a:ext>
            </a:extLst>
          </p:cNvPr>
          <p:cNvSpPr txBox="1"/>
          <p:nvPr/>
        </p:nvSpPr>
        <p:spPr>
          <a:xfrm>
            <a:off x="4596664" y="2413007"/>
            <a:ext cx="3676745" cy="651566"/>
          </a:xfrm>
          <a:prstGeom prst="rect">
            <a:avLst/>
          </a:prstGeom>
          <a:noFill/>
        </p:spPr>
        <p:txBody>
          <a:bodyPr wrap="square" lIns="58652" tIns="29326" rIns="58652" bIns="29326" numCol="1" spcCol="360000" rtlCol="0" anchor="t">
            <a:spAutoFit/>
          </a:bodyPr>
          <a:lstStyle/>
          <a:p>
            <a:pPr>
              <a:lnSpc>
                <a:spcPct val="120000"/>
              </a:lnSpc>
            </a:pPr>
            <a:r>
              <a:rPr lang="it-IT" sz="1283" b="1">
                <a:solidFill>
                  <a:srgbClr val="657A9C"/>
                </a:solidFill>
                <a:latin typeface="Lato"/>
                <a:ea typeface="Lato"/>
                <a:cs typeface="Lato"/>
              </a:rPr>
              <a:t>RACCONTO DELL’OGGETTO DEL CANTIERE: NUOVA CENTERLINE, MEMORIALE 1956</a:t>
            </a:r>
          </a:p>
          <a:p>
            <a:endParaRPr lang="en-US" sz="770">
              <a:solidFill>
                <a:srgbClr val="657A9C"/>
              </a:solidFill>
              <a:cs typeface="Calibri"/>
            </a:endParaRPr>
          </a:p>
        </p:txBody>
      </p:sp>
      <p:sp>
        <p:nvSpPr>
          <p:cNvPr id="38" name="Ovale 37">
            <a:extLst>
              <a:ext uri="{FF2B5EF4-FFF2-40B4-BE49-F238E27FC236}">
                <a16:creationId xmlns:a16="http://schemas.microsoft.com/office/drawing/2014/main" id="{102E1781-71DE-1F1A-D2E7-24B5732D61C5}"/>
              </a:ext>
            </a:extLst>
          </p:cNvPr>
          <p:cNvSpPr/>
          <p:nvPr/>
        </p:nvSpPr>
        <p:spPr>
          <a:xfrm>
            <a:off x="4301007" y="1273495"/>
            <a:ext cx="289548" cy="289548"/>
          </a:xfrm>
          <a:prstGeom prst="ellipse">
            <a:avLst/>
          </a:prstGeom>
          <a:solidFill>
            <a:srgbClr val="FAA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5</a:t>
            </a:r>
          </a:p>
        </p:txBody>
      </p:sp>
      <p:sp>
        <p:nvSpPr>
          <p:cNvPr id="39" name="Ovale 38">
            <a:extLst>
              <a:ext uri="{FF2B5EF4-FFF2-40B4-BE49-F238E27FC236}">
                <a16:creationId xmlns:a16="http://schemas.microsoft.com/office/drawing/2014/main" id="{FDD93800-D867-1395-43C8-D48A3588B515}"/>
              </a:ext>
            </a:extLst>
          </p:cNvPr>
          <p:cNvSpPr/>
          <p:nvPr/>
        </p:nvSpPr>
        <p:spPr>
          <a:xfrm>
            <a:off x="4301006" y="2413127"/>
            <a:ext cx="289548" cy="289548"/>
          </a:xfrm>
          <a:prstGeom prst="ellipse">
            <a:avLst/>
          </a:prstGeom>
          <a:solidFill>
            <a:srgbClr val="8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6</a:t>
            </a:r>
          </a:p>
        </p:txBody>
      </p:sp>
      <p:pic>
        <p:nvPicPr>
          <p:cNvPr id="43" name="Immagine 42" descr="Immagine che contiene testo, mappa&#10;&#10;Descrizione generata automaticamente">
            <a:extLst>
              <a:ext uri="{FF2B5EF4-FFF2-40B4-BE49-F238E27FC236}">
                <a16:creationId xmlns:a16="http://schemas.microsoft.com/office/drawing/2014/main" id="{63D4124A-5DC5-A946-3D99-17EC9EB9E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299" y="2429461"/>
            <a:ext cx="3519116" cy="1759558"/>
          </a:xfrm>
          <a:prstGeom prst="rect">
            <a:avLst/>
          </a:prstGeom>
        </p:spPr>
      </p:pic>
      <p:pic>
        <p:nvPicPr>
          <p:cNvPr id="45" name="Immagine 44">
            <a:extLst>
              <a:ext uri="{FF2B5EF4-FFF2-40B4-BE49-F238E27FC236}">
                <a16:creationId xmlns:a16="http://schemas.microsoft.com/office/drawing/2014/main" id="{AD721DE3-38DB-8291-FD39-163092528B9D}"/>
              </a:ext>
            </a:extLst>
          </p:cNvPr>
          <p:cNvPicPr>
            <a:picLocks noChangeAspect="1"/>
          </p:cNvPicPr>
          <p:nvPr/>
        </p:nvPicPr>
        <p:blipFill rotWithShape="1">
          <a:blip r:embed="rId4"/>
          <a:srcRect l="9092" t="20755" r="3203" b="13292"/>
          <a:stretch/>
        </p:blipFill>
        <p:spPr>
          <a:xfrm>
            <a:off x="8279531" y="4387614"/>
            <a:ext cx="3519116" cy="1897778"/>
          </a:xfrm>
          <a:prstGeom prst="rect">
            <a:avLst/>
          </a:prstGeom>
        </p:spPr>
      </p:pic>
      <p:pic>
        <p:nvPicPr>
          <p:cNvPr id="47" name="Immagine 46" descr="Immagine che contiene testo, lavagna, calligrafia, mappa&#10;&#10;Descrizione generata automaticamente">
            <a:extLst>
              <a:ext uri="{FF2B5EF4-FFF2-40B4-BE49-F238E27FC236}">
                <a16:creationId xmlns:a16="http://schemas.microsoft.com/office/drawing/2014/main" id="{94C5ACFE-0E06-B8B7-2104-C763E0C99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8693" y="907971"/>
            <a:ext cx="3527723" cy="1322896"/>
          </a:xfrm>
          <a:prstGeom prst="rect">
            <a:avLst/>
          </a:prstGeom>
        </p:spPr>
      </p:pic>
      <p:sp>
        <p:nvSpPr>
          <p:cNvPr id="48" name="CasellaDiTesto 47">
            <a:extLst>
              <a:ext uri="{FF2B5EF4-FFF2-40B4-BE49-F238E27FC236}">
                <a16:creationId xmlns:a16="http://schemas.microsoft.com/office/drawing/2014/main" id="{477430BC-E10C-EEBF-4B82-2FDB590D6DE3}"/>
              </a:ext>
            </a:extLst>
          </p:cNvPr>
          <p:cNvSpPr txBox="1"/>
          <p:nvPr/>
        </p:nvSpPr>
        <p:spPr>
          <a:xfrm>
            <a:off x="4614863" y="4383433"/>
            <a:ext cx="3453513" cy="447815"/>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Sul piazzale del Bob Bar e nel centro di Cortina verranno installati dei punti di divulgazione informativa sul bob e sull’evento olimpico. (Strutture non oggetto di appalto).</a:t>
            </a:r>
          </a:p>
        </p:txBody>
      </p:sp>
      <p:sp>
        <p:nvSpPr>
          <p:cNvPr id="49" name="CasellaDiTesto 3">
            <a:extLst>
              <a:ext uri="{FF2B5EF4-FFF2-40B4-BE49-F238E27FC236}">
                <a16:creationId xmlns:a16="http://schemas.microsoft.com/office/drawing/2014/main" id="{EC8D74AA-BE90-FA04-EA31-F0F8104C5C8D}"/>
              </a:ext>
            </a:extLst>
          </p:cNvPr>
          <p:cNvSpPr txBox="1"/>
          <p:nvPr/>
        </p:nvSpPr>
        <p:spPr>
          <a:xfrm>
            <a:off x="4614863" y="4121078"/>
            <a:ext cx="3676745" cy="414643"/>
          </a:xfrm>
          <a:prstGeom prst="rect">
            <a:avLst/>
          </a:prstGeom>
          <a:noFill/>
        </p:spPr>
        <p:txBody>
          <a:bodyPr wrap="square" lIns="58652" tIns="29326" rIns="58652" bIns="29326" numCol="1" spcCol="360000" rtlCol="0" anchor="t">
            <a:spAutoFit/>
          </a:bodyPr>
          <a:lstStyle/>
          <a:p>
            <a:pPr>
              <a:lnSpc>
                <a:spcPct val="120000"/>
              </a:lnSpc>
            </a:pPr>
            <a:r>
              <a:rPr lang="it-IT" sz="1283" b="1">
                <a:solidFill>
                  <a:srgbClr val="657A9C"/>
                </a:solidFill>
                <a:latin typeface="Lato"/>
                <a:ea typeface="Lato"/>
                <a:cs typeface="Lato"/>
              </a:rPr>
              <a:t>INFOPOINT</a:t>
            </a:r>
          </a:p>
          <a:p>
            <a:endParaRPr lang="en-US" sz="770">
              <a:solidFill>
                <a:srgbClr val="657A9C"/>
              </a:solidFill>
              <a:cs typeface="Calibri"/>
            </a:endParaRPr>
          </a:p>
        </p:txBody>
      </p:sp>
      <p:sp>
        <p:nvSpPr>
          <p:cNvPr id="50" name="Ovale 49">
            <a:extLst>
              <a:ext uri="{FF2B5EF4-FFF2-40B4-BE49-F238E27FC236}">
                <a16:creationId xmlns:a16="http://schemas.microsoft.com/office/drawing/2014/main" id="{93D87F99-24A6-9DD5-B286-96D55BE917CE}"/>
              </a:ext>
            </a:extLst>
          </p:cNvPr>
          <p:cNvSpPr/>
          <p:nvPr/>
        </p:nvSpPr>
        <p:spPr>
          <a:xfrm>
            <a:off x="4301006" y="4130360"/>
            <a:ext cx="289548" cy="289548"/>
          </a:xfrm>
          <a:prstGeom prst="ellipse">
            <a:avLst/>
          </a:prstGeom>
          <a:solidFill>
            <a:srgbClr val="002F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7</a:t>
            </a:r>
          </a:p>
        </p:txBody>
      </p:sp>
      <p:sp>
        <p:nvSpPr>
          <p:cNvPr id="51" name="Ovale 50">
            <a:extLst>
              <a:ext uri="{FF2B5EF4-FFF2-40B4-BE49-F238E27FC236}">
                <a16:creationId xmlns:a16="http://schemas.microsoft.com/office/drawing/2014/main" id="{861DA0F5-028C-2D9A-5D81-9DCFB0C20AD2}"/>
              </a:ext>
            </a:extLst>
          </p:cNvPr>
          <p:cNvSpPr/>
          <p:nvPr/>
        </p:nvSpPr>
        <p:spPr>
          <a:xfrm>
            <a:off x="8294529" y="933066"/>
            <a:ext cx="289548" cy="289548"/>
          </a:xfrm>
          <a:prstGeom prst="ellipse">
            <a:avLst/>
          </a:prstGeom>
          <a:solidFill>
            <a:srgbClr val="EC4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1</a:t>
            </a:r>
          </a:p>
        </p:txBody>
      </p:sp>
      <p:sp>
        <p:nvSpPr>
          <p:cNvPr id="52" name="Ovale 51">
            <a:extLst>
              <a:ext uri="{FF2B5EF4-FFF2-40B4-BE49-F238E27FC236}">
                <a16:creationId xmlns:a16="http://schemas.microsoft.com/office/drawing/2014/main" id="{D962D4AE-2557-59DB-D25B-2018263225FC}"/>
              </a:ext>
            </a:extLst>
          </p:cNvPr>
          <p:cNvSpPr/>
          <p:nvPr/>
        </p:nvSpPr>
        <p:spPr>
          <a:xfrm>
            <a:off x="8294529" y="2478808"/>
            <a:ext cx="289548" cy="289548"/>
          </a:xfrm>
          <a:prstGeom prst="ellipse">
            <a:avLst/>
          </a:prstGeom>
          <a:solidFill>
            <a:srgbClr val="8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6</a:t>
            </a:r>
          </a:p>
        </p:txBody>
      </p:sp>
      <p:sp>
        <p:nvSpPr>
          <p:cNvPr id="53" name="Ovale 52">
            <a:extLst>
              <a:ext uri="{FF2B5EF4-FFF2-40B4-BE49-F238E27FC236}">
                <a16:creationId xmlns:a16="http://schemas.microsoft.com/office/drawing/2014/main" id="{0B5036C9-5050-70E2-D565-5F64243AC50F}"/>
              </a:ext>
            </a:extLst>
          </p:cNvPr>
          <p:cNvSpPr/>
          <p:nvPr/>
        </p:nvSpPr>
        <p:spPr>
          <a:xfrm>
            <a:off x="8291608" y="4419908"/>
            <a:ext cx="289548" cy="289548"/>
          </a:xfrm>
          <a:prstGeom prst="ellipse">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4</a:t>
            </a:r>
          </a:p>
        </p:txBody>
      </p:sp>
      <p:sp>
        <p:nvSpPr>
          <p:cNvPr id="54" name="CasellaDiTesto 53">
            <a:extLst>
              <a:ext uri="{FF2B5EF4-FFF2-40B4-BE49-F238E27FC236}">
                <a16:creationId xmlns:a16="http://schemas.microsoft.com/office/drawing/2014/main" id="{79B7E4EA-59B7-2DB7-448B-5EDAB322953B}"/>
              </a:ext>
            </a:extLst>
          </p:cNvPr>
          <p:cNvSpPr txBox="1"/>
          <p:nvPr/>
        </p:nvSpPr>
        <p:spPr>
          <a:xfrm>
            <a:off x="4614863" y="5546686"/>
            <a:ext cx="3453513" cy="617605"/>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Sarà predisposta una pagina web dedicata alle Opere Olimpiche, con sezione specifica sul cantiere della pista da Bob, utilizzando anche delle webcam installate nel cantiere.</a:t>
            </a:r>
          </a:p>
          <a:p>
            <a:pPr algn="just">
              <a:spcBef>
                <a:spcPts val="385"/>
              </a:spcBef>
            </a:pPr>
            <a:endParaRPr lang="it-IT" sz="770" i="1">
              <a:solidFill>
                <a:srgbClr val="4E6D8D"/>
              </a:solidFill>
              <a:latin typeface="Lato" panose="020F0502020204030203" pitchFamily="34" charset="0"/>
              <a:ea typeface="Lato" panose="020F0502020204030203" pitchFamily="34" charset="0"/>
              <a:cs typeface="Lato" panose="020F0502020204030203" pitchFamily="34" charset="0"/>
            </a:endParaRPr>
          </a:p>
        </p:txBody>
      </p:sp>
      <p:sp>
        <p:nvSpPr>
          <p:cNvPr id="55" name="CasellaDiTesto 3">
            <a:extLst>
              <a:ext uri="{FF2B5EF4-FFF2-40B4-BE49-F238E27FC236}">
                <a16:creationId xmlns:a16="http://schemas.microsoft.com/office/drawing/2014/main" id="{0C135C33-677C-108A-0BA7-F61A9D7CB741}"/>
              </a:ext>
            </a:extLst>
          </p:cNvPr>
          <p:cNvSpPr txBox="1"/>
          <p:nvPr/>
        </p:nvSpPr>
        <p:spPr>
          <a:xfrm>
            <a:off x="4614863" y="5279387"/>
            <a:ext cx="3676745" cy="414643"/>
          </a:xfrm>
          <a:prstGeom prst="rect">
            <a:avLst/>
          </a:prstGeom>
          <a:noFill/>
        </p:spPr>
        <p:txBody>
          <a:bodyPr wrap="square" lIns="58652" tIns="29326" rIns="58652" bIns="29326" numCol="1" spcCol="360000" rtlCol="0" anchor="t">
            <a:spAutoFit/>
          </a:bodyPr>
          <a:lstStyle/>
          <a:p>
            <a:pPr>
              <a:lnSpc>
                <a:spcPct val="120000"/>
              </a:lnSpc>
            </a:pPr>
            <a:r>
              <a:rPr lang="it-IT" sz="1283" b="1">
                <a:solidFill>
                  <a:srgbClr val="657A9C"/>
                </a:solidFill>
                <a:latin typeface="Lato"/>
                <a:ea typeface="Lato"/>
                <a:cs typeface="Lato"/>
              </a:rPr>
              <a:t>PAGINA WEB DEI LAVORI DIVISI PER OPERE</a:t>
            </a:r>
          </a:p>
          <a:p>
            <a:endParaRPr lang="en-US" sz="770">
              <a:solidFill>
                <a:srgbClr val="657A9C"/>
              </a:solidFill>
              <a:cs typeface="Calibri"/>
            </a:endParaRPr>
          </a:p>
        </p:txBody>
      </p:sp>
      <p:sp>
        <p:nvSpPr>
          <p:cNvPr id="56" name="Ovale 55">
            <a:extLst>
              <a:ext uri="{FF2B5EF4-FFF2-40B4-BE49-F238E27FC236}">
                <a16:creationId xmlns:a16="http://schemas.microsoft.com/office/drawing/2014/main" id="{CAAFCEC2-2E4F-CCA9-36C7-99AAF5C62C7D}"/>
              </a:ext>
            </a:extLst>
          </p:cNvPr>
          <p:cNvSpPr/>
          <p:nvPr/>
        </p:nvSpPr>
        <p:spPr>
          <a:xfrm>
            <a:off x="4301006" y="5288669"/>
            <a:ext cx="289548" cy="289548"/>
          </a:xfrm>
          <a:prstGeom prst="ellipse">
            <a:avLst/>
          </a:prstGeom>
          <a:solidFill>
            <a:srgbClr val="B8D2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8</a:t>
            </a:r>
          </a:p>
        </p:txBody>
      </p:sp>
    </p:spTree>
    <p:extLst>
      <p:ext uri="{BB962C8B-B14F-4D97-AF65-F5344CB8AC3E}">
        <p14:creationId xmlns:p14="http://schemas.microsoft.com/office/powerpoint/2010/main" val="2665762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E9E18F6-1A11-16D5-D9BE-DB7E4D3A91B4}"/>
              </a:ext>
            </a:extLst>
          </p:cNvPr>
          <p:cNvPicPr>
            <a:picLocks noChangeAspect="1"/>
          </p:cNvPicPr>
          <p:nvPr/>
        </p:nvPicPr>
        <p:blipFill rotWithShape="1">
          <a:blip r:embed="rId3">
            <a:extLst>
              <a:ext uri="{28A0092B-C50C-407E-A947-70E740481C1C}">
                <a14:useLocalDpi xmlns:a14="http://schemas.microsoft.com/office/drawing/2010/main" val="0"/>
              </a:ext>
            </a:extLst>
          </a:blip>
          <a:srcRect l="6382" t="10023" r="15397" b="10876"/>
          <a:stretch/>
        </p:blipFill>
        <p:spPr>
          <a:xfrm>
            <a:off x="498324" y="1115349"/>
            <a:ext cx="10939053" cy="4426917"/>
          </a:xfrm>
          <a:prstGeom prst="rect">
            <a:avLst/>
          </a:prstGeom>
        </p:spPr>
      </p:pic>
      <p:sp>
        <p:nvSpPr>
          <p:cNvPr id="3" name="Title 1">
            <a:extLst>
              <a:ext uri="{FF2B5EF4-FFF2-40B4-BE49-F238E27FC236}">
                <a16:creationId xmlns:a16="http://schemas.microsoft.com/office/drawing/2014/main" id="{525BAFCC-EE66-7469-7949-40B22D808B98}"/>
              </a:ext>
            </a:extLst>
          </p:cNvPr>
          <p:cNvSpPr txBox="1">
            <a:spLocks/>
          </p:cNvSpPr>
          <p:nvPr/>
        </p:nvSpPr>
        <p:spPr>
          <a:xfrm>
            <a:off x="286542" y="880559"/>
            <a:ext cx="2932597" cy="234790"/>
          </a:xfrm>
          <a:prstGeom prst="rect">
            <a:avLst/>
          </a:prstGeom>
        </p:spPr>
        <p:txBody>
          <a:bodyPr lIns="58652" tIns="29326" rIns="58652" bIns="29326"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94" b="1">
                <a:solidFill>
                  <a:schemeClr val="tx1">
                    <a:lumMod val="65000"/>
                    <a:lumOff val="35000"/>
                  </a:schemeClr>
                </a:solidFill>
                <a:latin typeface="Lato"/>
                <a:ea typeface="Lato"/>
                <a:cs typeface="Lato"/>
              </a:rPr>
              <a:t>8. La </a:t>
            </a:r>
            <a:r>
              <a:rPr lang="en-US" sz="2694" b="1" err="1">
                <a:solidFill>
                  <a:schemeClr val="tx1">
                    <a:lumMod val="65000"/>
                    <a:lumOff val="35000"/>
                  </a:schemeClr>
                </a:solidFill>
                <a:latin typeface="Lato"/>
                <a:ea typeface="Lato"/>
                <a:cs typeface="Lato"/>
              </a:rPr>
              <a:t>Mitigazione</a:t>
            </a:r>
            <a:r>
              <a:rPr lang="en-US" sz="2694" b="1">
                <a:solidFill>
                  <a:schemeClr val="tx1">
                    <a:lumMod val="65000"/>
                    <a:lumOff val="35000"/>
                  </a:schemeClr>
                </a:solidFill>
                <a:latin typeface="Lato"/>
                <a:ea typeface="Lato"/>
                <a:cs typeface="Lato"/>
              </a:rPr>
              <a:t> del </a:t>
            </a:r>
            <a:r>
              <a:rPr lang="en-US" sz="2694" b="1" err="1">
                <a:solidFill>
                  <a:schemeClr val="tx1">
                    <a:lumMod val="65000"/>
                    <a:lumOff val="35000"/>
                  </a:schemeClr>
                </a:solidFill>
                <a:latin typeface="Lato"/>
                <a:ea typeface="Lato"/>
                <a:cs typeface="Lato"/>
              </a:rPr>
              <a:t>Cantiere</a:t>
            </a:r>
            <a:endParaRPr lang="en-US" sz="2694" b="1">
              <a:solidFill>
                <a:schemeClr val="tx1">
                  <a:lumMod val="65000"/>
                  <a:lumOff val="35000"/>
                </a:schemeClr>
              </a:solidFill>
              <a:latin typeface="Lato"/>
              <a:ea typeface="Lato"/>
              <a:cs typeface="Lato"/>
            </a:endParaRPr>
          </a:p>
          <a:p>
            <a:endParaRPr lang="en-US" sz="2694"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Ovale 9">
            <a:extLst>
              <a:ext uri="{FF2B5EF4-FFF2-40B4-BE49-F238E27FC236}">
                <a16:creationId xmlns:a16="http://schemas.microsoft.com/office/drawing/2014/main" id="{DEE103B7-E515-6FCF-F348-5DD7714000D8}"/>
              </a:ext>
            </a:extLst>
          </p:cNvPr>
          <p:cNvSpPr/>
          <p:nvPr/>
        </p:nvSpPr>
        <p:spPr>
          <a:xfrm>
            <a:off x="7871247" y="4375739"/>
            <a:ext cx="289548" cy="289548"/>
          </a:xfrm>
          <a:prstGeom prst="ellipse">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4</a:t>
            </a:r>
          </a:p>
        </p:txBody>
      </p:sp>
      <p:sp>
        <p:nvSpPr>
          <p:cNvPr id="11" name="Ovale 10">
            <a:extLst>
              <a:ext uri="{FF2B5EF4-FFF2-40B4-BE49-F238E27FC236}">
                <a16:creationId xmlns:a16="http://schemas.microsoft.com/office/drawing/2014/main" id="{3F2F14C5-D33F-8893-E5F8-2AD87B0DCC33}"/>
              </a:ext>
            </a:extLst>
          </p:cNvPr>
          <p:cNvSpPr/>
          <p:nvPr/>
        </p:nvSpPr>
        <p:spPr>
          <a:xfrm>
            <a:off x="7236343" y="3495459"/>
            <a:ext cx="289548" cy="289548"/>
          </a:xfrm>
          <a:prstGeom prst="ellipse">
            <a:avLst/>
          </a:prstGeom>
          <a:solidFill>
            <a:srgbClr val="2DD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2</a:t>
            </a:r>
          </a:p>
        </p:txBody>
      </p:sp>
      <p:sp>
        <p:nvSpPr>
          <p:cNvPr id="12" name="Ovale 11">
            <a:extLst>
              <a:ext uri="{FF2B5EF4-FFF2-40B4-BE49-F238E27FC236}">
                <a16:creationId xmlns:a16="http://schemas.microsoft.com/office/drawing/2014/main" id="{FE8A789C-6216-F67D-77B6-6F5E5BBC650E}"/>
              </a:ext>
            </a:extLst>
          </p:cNvPr>
          <p:cNvSpPr/>
          <p:nvPr/>
        </p:nvSpPr>
        <p:spPr>
          <a:xfrm>
            <a:off x="6946795" y="4375739"/>
            <a:ext cx="289548" cy="289548"/>
          </a:xfrm>
          <a:prstGeom prst="ellipse">
            <a:avLst/>
          </a:prstGeom>
          <a:solidFill>
            <a:srgbClr val="EC4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1</a:t>
            </a:r>
          </a:p>
        </p:txBody>
      </p:sp>
      <p:sp>
        <p:nvSpPr>
          <p:cNvPr id="19" name="CasellaDiTesto 18">
            <a:extLst>
              <a:ext uri="{FF2B5EF4-FFF2-40B4-BE49-F238E27FC236}">
                <a16:creationId xmlns:a16="http://schemas.microsoft.com/office/drawing/2014/main" id="{4FC47CBF-B294-95E4-2C02-E7B5127ECA5A}"/>
              </a:ext>
            </a:extLst>
          </p:cNvPr>
          <p:cNvSpPr txBox="1"/>
          <p:nvPr/>
        </p:nvSpPr>
        <p:spPr>
          <a:xfrm>
            <a:off x="795296" y="5847506"/>
            <a:ext cx="3453513" cy="566309"/>
          </a:xfrm>
          <a:prstGeom prst="rect">
            <a:avLst/>
          </a:prstGeom>
          <a:solidFill>
            <a:schemeClr val="bg1"/>
          </a:solid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Recinzioni di cantiere colorate con grafiche illustrative dei lavori e delle opere in corso di realizzazione. </a:t>
            </a:r>
          </a:p>
          <a:p>
            <a:pPr algn="just"/>
            <a:r>
              <a:rPr lang="it-IT" sz="770" i="1">
                <a:solidFill>
                  <a:srgbClr val="4E6D8D"/>
                </a:solidFill>
                <a:latin typeface="Lato" panose="020F0502020204030203" pitchFamily="34" charset="0"/>
                <a:ea typeface="Lato" panose="020F0502020204030203" pitchFamily="34" charset="0"/>
                <a:cs typeface="Lato" panose="020F0502020204030203" pitchFamily="34" charset="0"/>
              </a:rPr>
              <a:t>Installazioni di cantiere, nelle zone più visibili, saranno tematizzate con colori, grafiche e loghi. </a:t>
            </a:r>
          </a:p>
        </p:txBody>
      </p:sp>
      <p:sp>
        <p:nvSpPr>
          <p:cNvPr id="20" name="CasellaDiTesto 3">
            <a:extLst>
              <a:ext uri="{FF2B5EF4-FFF2-40B4-BE49-F238E27FC236}">
                <a16:creationId xmlns:a16="http://schemas.microsoft.com/office/drawing/2014/main" id="{92A108A1-1416-F8BC-8813-1C187445BACE}"/>
              </a:ext>
            </a:extLst>
          </p:cNvPr>
          <p:cNvSpPr txBox="1"/>
          <p:nvPr/>
        </p:nvSpPr>
        <p:spPr>
          <a:xfrm>
            <a:off x="770989" y="5590854"/>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TEMATIZZAZIONE DEL CANTIERE</a:t>
            </a:r>
            <a:endParaRPr lang="en-US" sz="770">
              <a:solidFill>
                <a:srgbClr val="657A9C"/>
              </a:solidFill>
              <a:cs typeface="Calibri"/>
            </a:endParaRPr>
          </a:p>
        </p:txBody>
      </p:sp>
      <p:sp>
        <p:nvSpPr>
          <p:cNvPr id="21" name="Ovale 20">
            <a:extLst>
              <a:ext uri="{FF2B5EF4-FFF2-40B4-BE49-F238E27FC236}">
                <a16:creationId xmlns:a16="http://schemas.microsoft.com/office/drawing/2014/main" id="{1998CE85-078A-A461-FCA9-F67CA01BEF45}"/>
              </a:ext>
            </a:extLst>
          </p:cNvPr>
          <p:cNvSpPr/>
          <p:nvPr/>
        </p:nvSpPr>
        <p:spPr>
          <a:xfrm>
            <a:off x="481442" y="5574400"/>
            <a:ext cx="289548" cy="289548"/>
          </a:xfrm>
          <a:prstGeom prst="ellipse">
            <a:avLst/>
          </a:prstGeom>
          <a:solidFill>
            <a:srgbClr val="EC4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1</a:t>
            </a:r>
          </a:p>
        </p:txBody>
      </p:sp>
      <p:sp>
        <p:nvSpPr>
          <p:cNvPr id="22" name="CasellaDiTesto 21">
            <a:extLst>
              <a:ext uri="{FF2B5EF4-FFF2-40B4-BE49-F238E27FC236}">
                <a16:creationId xmlns:a16="http://schemas.microsoft.com/office/drawing/2014/main" id="{C7B6D6F3-CB2A-60A6-43DA-760D11B181D5}"/>
              </a:ext>
            </a:extLst>
          </p:cNvPr>
          <p:cNvSpPr txBox="1"/>
          <p:nvPr/>
        </p:nvSpPr>
        <p:spPr>
          <a:xfrm>
            <a:off x="4481073" y="5825536"/>
            <a:ext cx="3453513" cy="447815"/>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Durante la realizzazione dei tratti della pista e degli edifici più rappresentativi, si andranno ad installare dei teli di contenimento delle polveri con grafiche che rappresentano le opere retrostanti.</a:t>
            </a:r>
          </a:p>
        </p:txBody>
      </p:sp>
      <p:sp>
        <p:nvSpPr>
          <p:cNvPr id="23" name="Ovale 22">
            <a:extLst>
              <a:ext uri="{FF2B5EF4-FFF2-40B4-BE49-F238E27FC236}">
                <a16:creationId xmlns:a16="http://schemas.microsoft.com/office/drawing/2014/main" id="{781674E6-0487-CB50-800C-40EC5CB59D95}"/>
              </a:ext>
            </a:extLst>
          </p:cNvPr>
          <p:cNvSpPr/>
          <p:nvPr/>
        </p:nvSpPr>
        <p:spPr>
          <a:xfrm>
            <a:off x="4167218" y="5542098"/>
            <a:ext cx="289548" cy="289548"/>
          </a:xfrm>
          <a:prstGeom prst="ellipse">
            <a:avLst/>
          </a:prstGeom>
          <a:solidFill>
            <a:srgbClr val="2DD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2</a:t>
            </a:r>
          </a:p>
        </p:txBody>
      </p:sp>
      <p:sp>
        <p:nvSpPr>
          <p:cNvPr id="24" name="CasellaDiTesto 3">
            <a:extLst>
              <a:ext uri="{FF2B5EF4-FFF2-40B4-BE49-F238E27FC236}">
                <a16:creationId xmlns:a16="http://schemas.microsoft.com/office/drawing/2014/main" id="{C823E526-A670-F4B5-9685-A0F5004C932A}"/>
              </a:ext>
            </a:extLst>
          </p:cNvPr>
          <p:cNvSpPr txBox="1"/>
          <p:nvPr/>
        </p:nvSpPr>
        <p:spPr>
          <a:xfrm>
            <a:off x="4456766" y="5568895"/>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CARATTERIZZAZIONI STILISTICHE</a:t>
            </a:r>
            <a:endParaRPr lang="en-US" sz="770">
              <a:solidFill>
                <a:srgbClr val="657A9C"/>
              </a:solidFill>
              <a:cs typeface="Calibri"/>
            </a:endParaRPr>
          </a:p>
        </p:txBody>
      </p:sp>
      <p:sp>
        <p:nvSpPr>
          <p:cNvPr id="25" name="CasellaDiTesto 24">
            <a:extLst>
              <a:ext uri="{FF2B5EF4-FFF2-40B4-BE49-F238E27FC236}">
                <a16:creationId xmlns:a16="http://schemas.microsoft.com/office/drawing/2014/main" id="{F65E0117-FCA9-36CF-FB4F-F84EAB669DFF}"/>
              </a:ext>
            </a:extLst>
          </p:cNvPr>
          <p:cNvSpPr txBox="1"/>
          <p:nvPr/>
        </p:nvSpPr>
        <p:spPr>
          <a:xfrm>
            <a:off x="7999215" y="5826926"/>
            <a:ext cx="3453513" cy="566309"/>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In prossimità degli accessi principali, saranno creati dei punti ludico ricreativi con installazioni e oggetti rappresentativi del mondo olimpico (es. </a:t>
            </a:r>
            <a:r>
              <a:rPr lang="it-IT" sz="770" i="1" err="1">
                <a:solidFill>
                  <a:srgbClr val="4E6D8D"/>
                </a:solidFill>
                <a:latin typeface="Lato" panose="020F0502020204030203" pitchFamily="34" charset="0"/>
                <a:ea typeface="Lato" panose="020F0502020204030203" pitchFamily="34" charset="0"/>
                <a:cs typeface="Lato" panose="020F0502020204030203" pitchFamily="34" charset="0"/>
              </a:rPr>
              <a:t>mock</a:t>
            </a: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-up del bob, sagome cartonate degli atleti..) per offrire la possibilità ai cittadini di entrare a far parte di ciò che si sta realizzando.</a:t>
            </a:r>
          </a:p>
        </p:txBody>
      </p:sp>
      <p:sp>
        <p:nvSpPr>
          <p:cNvPr id="26" name="Ovale 25">
            <a:extLst>
              <a:ext uri="{FF2B5EF4-FFF2-40B4-BE49-F238E27FC236}">
                <a16:creationId xmlns:a16="http://schemas.microsoft.com/office/drawing/2014/main" id="{C3232EEB-3632-ED50-9880-E42D5C366F35}"/>
              </a:ext>
            </a:extLst>
          </p:cNvPr>
          <p:cNvSpPr/>
          <p:nvPr/>
        </p:nvSpPr>
        <p:spPr>
          <a:xfrm>
            <a:off x="7709667" y="5537378"/>
            <a:ext cx="289548" cy="289548"/>
          </a:xfrm>
          <a:prstGeom prst="ellipse">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4</a:t>
            </a:r>
          </a:p>
        </p:txBody>
      </p:sp>
      <p:sp>
        <p:nvSpPr>
          <p:cNvPr id="27" name="CasellaDiTesto 3">
            <a:extLst>
              <a:ext uri="{FF2B5EF4-FFF2-40B4-BE49-F238E27FC236}">
                <a16:creationId xmlns:a16="http://schemas.microsoft.com/office/drawing/2014/main" id="{D66A0EC8-ED09-64B2-E036-14ABE6C966D3}"/>
              </a:ext>
            </a:extLst>
          </p:cNvPr>
          <p:cNvSpPr txBox="1"/>
          <p:nvPr/>
        </p:nvSpPr>
        <p:spPr>
          <a:xfrm>
            <a:off x="7999214" y="5553832"/>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CANTIERE ATTRAZIONE TURISTICA</a:t>
            </a:r>
            <a:endParaRPr lang="en-US" sz="770">
              <a:solidFill>
                <a:srgbClr val="657A9C"/>
              </a:solidFill>
              <a:cs typeface="Calibri"/>
            </a:endParaRPr>
          </a:p>
        </p:txBody>
      </p:sp>
    </p:spTree>
    <p:extLst>
      <p:ext uri="{BB962C8B-B14F-4D97-AF65-F5344CB8AC3E}">
        <p14:creationId xmlns:p14="http://schemas.microsoft.com/office/powerpoint/2010/main" val="1319406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aria aperta, albero, cielo, montagna&#10;&#10;Descrizione generata automaticamente">
            <a:extLst>
              <a:ext uri="{FF2B5EF4-FFF2-40B4-BE49-F238E27FC236}">
                <a16:creationId xmlns:a16="http://schemas.microsoft.com/office/drawing/2014/main" id="{7D575D7E-B52C-C4E6-85F9-476FE0C399B7}"/>
              </a:ext>
            </a:extLst>
          </p:cNvPr>
          <p:cNvPicPr>
            <a:picLocks noChangeAspect="1"/>
          </p:cNvPicPr>
          <p:nvPr/>
        </p:nvPicPr>
        <p:blipFill rotWithShape="1">
          <a:blip r:embed="rId3">
            <a:extLst>
              <a:ext uri="{28A0092B-C50C-407E-A947-70E740481C1C}">
                <a14:useLocalDpi xmlns:a14="http://schemas.microsoft.com/office/drawing/2010/main" val="0"/>
              </a:ext>
            </a:extLst>
          </a:blip>
          <a:srcRect l="4490" t="9053" r="5036" b="8640"/>
          <a:stretch/>
        </p:blipFill>
        <p:spPr>
          <a:xfrm>
            <a:off x="-9140" y="733071"/>
            <a:ext cx="10960654" cy="4426917"/>
          </a:xfrm>
          <a:prstGeom prst="rect">
            <a:avLst/>
          </a:prstGeom>
        </p:spPr>
      </p:pic>
      <p:sp>
        <p:nvSpPr>
          <p:cNvPr id="7" name="Ovale 6">
            <a:extLst>
              <a:ext uri="{FF2B5EF4-FFF2-40B4-BE49-F238E27FC236}">
                <a16:creationId xmlns:a16="http://schemas.microsoft.com/office/drawing/2014/main" id="{3083A8E2-4A4F-8AA5-5611-8529AEC7CCD4}"/>
              </a:ext>
            </a:extLst>
          </p:cNvPr>
          <p:cNvSpPr/>
          <p:nvPr/>
        </p:nvSpPr>
        <p:spPr>
          <a:xfrm>
            <a:off x="794410" y="2976228"/>
            <a:ext cx="289548" cy="289548"/>
          </a:xfrm>
          <a:prstGeom prst="ellipse">
            <a:avLst/>
          </a:prstGeom>
          <a:solidFill>
            <a:srgbClr val="537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3</a:t>
            </a:r>
          </a:p>
        </p:txBody>
      </p:sp>
      <p:sp>
        <p:nvSpPr>
          <p:cNvPr id="8" name="Ovale 7">
            <a:extLst>
              <a:ext uri="{FF2B5EF4-FFF2-40B4-BE49-F238E27FC236}">
                <a16:creationId xmlns:a16="http://schemas.microsoft.com/office/drawing/2014/main" id="{60CE62FA-C0AF-5A47-44B4-6CADEEBB907D}"/>
              </a:ext>
            </a:extLst>
          </p:cNvPr>
          <p:cNvSpPr/>
          <p:nvPr/>
        </p:nvSpPr>
        <p:spPr>
          <a:xfrm>
            <a:off x="3956232" y="3121002"/>
            <a:ext cx="289548" cy="289548"/>
          </a:xfrm>
          <a:prstGeom prst="ellipse">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4</a:t>
            </a:r>
          </a:p>
        </p:txBody>
      </p:sp>
      <p:sp>
        <p:nvSpPr>
          <p:cNvPr id="11" name="Ovale 10">
            <a:extLst>
              <a:ext uri="{FF2B5EF4-FFF2-40B4-BE49-F238E27FC236}">
                <a16:creationId xmlns:a16="http://schemas.microsoft.com/office/drawing/2014/main" id="{470B2AE0-6F8C-8EAF-2C4F-747F77FEF6B5}"/>
              </a:ext>
            </a:extLst>
          </p:cNvPr>
          <p:cNvSpPr/>
          <p:nvPr/>
        </p:nvSpPr>
        <p:spPr>
          <a:xfrm>
            <a:off x="8547281" y="2946530"/>
            <a:ext cx="289548" cy="289548"/>
          </a:xfrm>
          <a:prstGeom prst="ellipse">
            <a:avLst/>
          </a:prstGeom>
          <a:solidFill>
            <a:srgbClr val="FAA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5</a:t>
            </a:r>
          </a:p>
        </p:txBody>
      </p:sp>
      <p:sp>
        <p:nvSpPr>
          <p:cNvPr id="12" name="Ovale 11">
            <a:extLst>
              <a:ext uri="{FF2B5EF4-FFF2-40B4-BE49-F238E27FC236}">
                <a16:creationId xmlns:a16="http://schemas.microsoft.com/office/drawing/2014/main" id="{3ECD22AF-0BC5-4718-E533-CA6392A14313}"/>
              </a:ext>
            </a:extLst>
          </p:cNvPr>
          <p:cNvSpPr/>
          <p:nvPr/>
        </p:nvSpPr>
        <p:spPr>
          <a:xfrm>
            <a:off x="1135928" y="2976228"/>
            <a:ext cx="289548" cy="289548"/>
          </a:xfrm>
          <a:prstGeom prst="ellipse">
            <a:avLst/>
          </a:prstGeom>
          <a:solidFill>
            <a:srgbClr val="8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6</a:t>
            </a:r>
          </a:p>
        </p:txBody>
      </p:sp>
      <p:sp>
        <p:nvSpPr>
          <p:cNvPr id="13" name="Ovale 12">
            <a:extLst>
              <a:ext uri="{FF2B5EF4-FFF2-40B4-BE49-F238E27FC236}">
                <a16:creationId xmlns:a16="http://schemas.microsoft.com/office/drawing/2014/main" id="{B570F35E-5484-67FC-42CB-4CA6C65D16CA}"/>
              </a:ext>
            </a:extLst>
          </p:cNvPr>
          <p:cNvSpPr/>
          <p:nvPr/>
        </p:nvSpPr>
        <p:spPr>
          <a:xfrm>
            <a:off x="452892" y="2976228"/>
            <a:ext cx="289548" cy="289548"/>
          </a:xfrm>
          <a:prstGeom prst="ellipse">
            <a:avLst/>
          </a:prstGeom>
          <a:solidFill>
            <a:srgbClr val="EC4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1</a:t>
            </a:r>
          </a:p>
        </p:txBody>
      </p:sp>
      <p:sp>
        <p:nvSpPr>
          <p:cNvPr id="4" name="CasellaDiTesto 3">
            <a:extLst>
              <a:ext uri="{FF2B5EF4-FFF2-40B4-BE49-F238E27FC236}">
                <a16:creationId xmlns:a16="http://schemas.microsoft.com/office/drawing/2014/main" id="{B9157A1D-97CB-E092-F354-7E910FB93164}"/>
              </a:ext>
            </a:extLst>
          </p:cNvPr>
          <p:cNvSpPr txBox="1"/>
          <p:nvPr/>
        </p:nvSpPr>
        <p:spPr>
          <a:xfrm>
            <a:off x="349250" y="5252282"/>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TEMATIZZAZIONE DEL CANTIERE</a:t>
            </a:r>
            <a:endParaRPr lang="en-US" sz="770">
              <a:solidFill>
                <a:srgbClr val="657A9C"/>
              </a:solidFill>
              <a:cs typeface="Calibri"/>
            </a:endParaRPr>
          </a:p>
        </p:txBody>
      </p:sp>
      <p:sp>
        <p:nvSpPr>
          <p:cNvPr id="6" name="Ovale 5">
            <a:extLst>
              <a:ext uri="{FF2B5EF4-FFF2-40B4-BE49-F238E27FC236}">
                <a16:creationId xmlns:a16="http://schemas.microsoft.com/office/drawing/2014/main" id="{DE1BD7DB-F8AB-E79B-73A6-6627B912C91F}"/>
              </a:ext>
            </a:extLst>
          </p:cNvPr>
          <p:cNvSpPr/>
          <p:nvPr/>
        </p:nvSpPr>
        <p:spPr>
          <a:xfrm>
            <a:off x="59703" y="5235828"/>
            <a:ext cx="289548" cy="289548"/>
          </a:xfrm>
          <a:prstGeom prst="ellipse">
            <a:avLst/>
          </a:prstGeom>
          <a:solidFill>
            <a:srgbClr val="EC4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1</a:t>
            </a:r>
          </a:p>
        </p:txBody>
      </p:sp>
      <p:sp>
        <p:nvSpPr>
          <p:cNvPr id="15" name="CasellaDiTesto 3">
            <a:extLst>
              <a:ext uri="{FF2B5EF4-FFF2-40B4-BE49-F238E27FC236}">
                <a16:creationId xmlns:a16="http://schemas.microsoft.com/office/drawing/2014/main" id="{02121BE1-2C04-7B7C-F3FD-43131547F1A3}"/>
              </a:ext>
            </a:extLst>
          </p:cNvPr>
          <p:cNvSpPr txBox="1"/>
          <p:nvPr/>
        </p:nvSpPr>
        <p:spPr>
          <a:xfrm>
            <a:off x="3873984" y="5209329"/>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PARTECIPAZIONE CIVICA</a:t>
            </a:r>
            <a:endParaRPr lang="en-US" sz="770">
              <a:solidFill>
                <a:srgbClr val="657A9C"/>
              </a:solidFill>
              <a:cs typeface="Calibri"/>
            </a:endParaRPr>
          </a:p>
        </p:txBody>
      </p:sp>
      <p:sp>
        <p:nvSpPr>
          <p:cNvPr id="17" name="Ovale 16">
            <a:extLst>
              <a:ext uri="{FF2B5EF4-FFF2-40B4-BE49-F238E27FC236}">
                <a16:creationId xmlns:a16="http://schemas.microsoft.com/office/drawing/2014/main" id="{11265EBF-F41F-E481-FB09-576677BBD101}"/>
              </a:ext>
            </a:extLst>
          </p:cNvPr>
          <p:cNvSpPr/>
          <p:nvPr/>
        </p:nvSpPr>
        <p:spPr>
          <a:xfrm>
            <a:off x="9406901" y="4146783"/>
            <a:ext cx="289548" cy="289548"/>
          </a:xfrm>
          <a:prstGeom prst="ellipse">
            <a:avLst/>
          </a:prstGeom>
          <a:solidFill>
            <a:srgbClr val="537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3</a:t>
            </a:r>
          </a:p>
        </p:txBody>
      </p:sp>
      <p:sp>
        <p:nvSpPr>
          <p:cNvPr id="20" name="Ovale 19">
            <a:extLst>
              <a:ext uri="{FF2B5EF4-FFF2-40B4-BE49-F238E27FC236}">
                <a16:creationId xmlns:a16="http://schemas.microsoft.com/office/drawing/2014/main" id="{AE3F04C3-3784-F3EB-CCD2-8B1F34E7E587}"/>
              </a:ext>
            </a:extLst>
          </p:cNvPr>
          <p:cNvSpPr/>
          <p:nvPr/>
        </p:nvSpPr>
        <p:spPr>
          <a:xfrm>
            <a:off x="59703" y="5702190"/>
            <a:ext cx="289548" cy="289548"/>
          </a:xfrm>
          <a:prstGeom prst="ellipse">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4</a:t>
            </a:r>
          </a:p>
        </p:txBody>
      </p:sp>
      <p:sp>
        <p:nvSpPr>
          <p:cNvPr id="21" name="CasellaDiTesto 3">
            <a:extLst>
              <a:ext uri="{FF2B5EF4-FFF2-40B4-BE49-F238E27FC236}">
                <a16:creationId xmlns:a16="http://schemas.microsoft.com/office/drawing/2014/main" id="{339CA90E-7193-E7EE-46DA-BFD05AF6431C}"/>
              </a:ext>
            </a:extLst>
          </p:cNvPr>
          <p:cNvSpPr txBox="1"/>
          <p:nvPr/>
        </p:nvSpPr>
        <p:spPr>
          <a:xfrm>
            <a:off x="349250" y="5718644"/>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CANTIERE ATTRAZIONE TURISTICA</a:t>
            </a:r>
            <a:endParaRPr lang="en-US" sz="770">
              <a:solidFill>
                <a:srgbClr val="657A9C"/>
              </a:solidFill>
              <a:cs typeface="Calibri"/>
            </a:endParaRPr>
          </a:p>
        </p:txBody>
      </p:sp>
      <p:sp>
        <p:nvSpPr>
          <p:cNvPr id="23" name="Ovale 22">
            <a:extLst>
              <a:ext uri="{FF2B5EF4-FFF2-40B4-BE49-F238E27FC236}">
                <a16:creationId xmlns:a16="http://schemas.microsoft.com/office/drawing/2014/main" id="{7A1C656E-C605-A73A-9E84-6726CA4DAF05}"/>
              </a:ext>
            </a:extLst>
          </p:cNvPr>
          <p:cNvSpPr/>
          <p:nvPr/>
        </p:nvSpPr>
        <p:spPr>
          <a:xfrm>
            <a:off x="3574545" y="5168468"/>
            <a:ext cx="289548" cy="289548"/>
          </a:xfrm>
          <a:prstGeom prst="ellipse">
            <a:avLst/>
          </a:prstGeom>
          <a:solidFill>
            <a:srgbClr val="537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3</a:t>
            </a:r>
          </a:p>
        </p:txBody>
      </p:sp>
      <p:sp>
        <p:nvSpPr>
          <p:cNvPr id="24" name="CasellaDiTesto 23">
            <a:extLst>
              <a:ext uri="{FF2B5EF4-FFF2-40B4-BE49-F238E27FC236}">
                <a16:creationId xmlns:a16="http://schemas.microsoft.com/office/drawing/2014/main" id="{BA62905E-FDE8-B168-798E-FC5C7FE315B8}"/>
              </a:ext>
            </a:extLst>
          </p:cNvPr>
          <p:cNvSpPr txBox="1"/>
          <p:nvPr/>
        </p:nvSpPr>
        <p:spPr>
          <a:xfrm>
            <a:off x="3956232" y="5458016"/>
            <a:ext cx="3453513" cy="447815"/>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Nei punti più significativi lungo i percorsi veicolari e pedonali, le recinzioni di cantiere saranno tematizzate con grafiche e testi, diventando un elemento divulgativo del progetto.</a:t>
            </a:r>
          </a:p>
        </p:txBody>
      </p:sp>
      <p:sp>
        <p:nvSpPr>
          <p:cNvPr id="28" name="CasellaDiTesto 27">
            <a:extLst>
              <a:ext uri="{FF2B5EF4-FFF2-40B4-BE49-F238E27FC236}">
                <a16:creationId xmlns:a16="http://schemas.microsoft.com/office/drawing/2014/main" id="{E60ABA3E-DDD3-564A-2149-8F6F145ACBDE}"/>
              </a:ext>
            </a:extLst>
          </p:cNvPr>
          <p:cNvSpPr txBox="1"/>
          <p:nvPr/>
        </p:nvSpPr>
        <p:spPr>
          <a:xfrm>
            <a:off x="3888401" y="6166547"/>
            <a:ext cx="3453513" cy="447815"/>
          </a:xfrm>
          <a:prstGeom prst="rect">
            <a:avLst/>
          </a:prstGeom>
          <a:solidFill>
            <a:schemeClr val="bg1"/>
          </a:solid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In determinati momenti ed in aree circoscritte, ci sarà la possibilità di entrare nel cantiere e vedere ciò che si sta realizzando, compatibilmente con l’andamento delle operazioni.</a:t>
            </a:r>
          </a:p>
        </p:txBody>
      </p:sp>
      <p:sp>
        <p:nvSpPr>
          <p:cNvPr id="29" name="CasellaDiTesto 3">
            <a:extLst>
              <a:ext uri="{FF2B5EF4-FFF2-40B4-BE49-F238E27FC236}">
                <a16:creationId xmlns:a16="http://schemas.microsoft.com/office/drawing/2014/main" id="{31D8768F-82F1-55CB-C2AA-F740DA4A80F6}"/>
              </a:ext>
            </a:extLst>
          </p:cNvPr>
          <p:cNvSpPr txBox="1"/>
          <p:nvPr/>
        </p:nvSpPr>
        <p:spPr>
          <a:xfrm>
            <a:off x="3864093" y="5909895"/>
            <a:ext cx="2854166" cy="256651"/>
          </a:xfrm>
          <a:prstGeom prst="rect">
            <a:avLst/>
          </a:prstGeom>
          <a:noFill/>
        </p:spPr>
        <p:txBody>
          <a:bodyPr wrap="square" lIns="58652" tIns="29326" rIns="58652" bIns="29326" numCol="1" spcCol="360000" rtlCol="0" anchor="t">
            <a:spAutoFit/>
          </a:bodyPr>
          <a:lstStyle/>
          <a:p>
            <a:r>
              <a:rPr lang="it-IT" sz="1283" b="1">
                <a:solidFill>
                  <a:srgbClr val="657A9C"/>
                </a:solidFill>
                <a:latin typeface="Lato"/>
                <a:ea typeface="Lato"/>
                <a:cs typeface="Lato"/>
              </a:rPr>
              <a:t>VISITE IN CANTIERE</a:t>
            </a:r>
            <a:endParaRPr lang="en-US" sz="770">
              <a:solidFill>
                <a:srgbClr val="657A9C"/>
              </a:solidFill>
              <a:cs typeface="Calibri"/>
            </a:endParaRPr>
          </a:p>
        </p:txBody>
      </p:sp>
      <p:sp>
        <p:nvSpPr>
          <p:cNvPr id="30" name="Ovale 29">
            <a:extLst>
              <a:ext uri="{FF2B5EF4-FFF2-40B4-BE49-F238E27FC236}">
                <a16:creationId xmlns:a16="http://schemas.microsoft.com/office/drawing/2014/main" id="{991BA4E8-5E75-F3B3-CD8D-3FC88EE11E91}"/>
              </a:ext>
            </a:extLst>
          </p:cNvPr>
          <p:cNvSpPr/>
          <p:nvPr/>
        </p:nvSpPr>
        <p:spPr>
          <a:xfrm>
            <a:off x="3574545" y="5876988"/>
            <a:ext cx="289548" cy="289548"/>
          </a:xfrm>
          <a:prstGeom prst="ellipse">
            <a:avLst/>
          </a:prstGeom>
          <a:solidFill>
            <a:srgbClr val="FAA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5</a:t>
            </a:r>
          </a:p>
        </p:txBody>
      </p:sp>
      <p:sp>
        <p:nvSpPr>
          <p:cNvPr id="31" name="CasellaDiTesto 30">
            <a:extLst>
              <a:ext uri="{FF2B5EF4-FFF2-40B4-BE49-F238E27FC236}">
                <a16:creationId xmlns:a16="http://schemas.microsoft.com/office/drawing/2014/main" id="{6921E487-87DB-5DDC-6D2E-22F71B519531}"/>
              </a:ext>
            </a:extLst>
          </p:cNvPr>
          <p:cNvSpPr txBox="1"/>
          <p:nvPr/>
        </p:nvSpPr>
        <p:spPr>
          <a:xfrm>
            <a:off x="7712575" y="5760734"/>
            <a:ext cx="4046269" cy="566309"/>
          </a:xfrm>
          <a:prstGeom prst="rect">
            <a:avLst/>
          </a:prstGeom>
          <a:noFill/>
        </p:spPr>
        <p:txBody>
          <a:bodyPr wrap="square">
            <a:spAutoFit/>
          </a:bodyPr>
          <a:lstStyle/>
          <a:p>
            <a:pPr algn="just">
              <a:spcBef>
                <a:spcPts val="385"/>
              </a:spcBef>
            </a:pPr>
            <a:r>
              <a:rPr lang="it-IT" sz="770" i="1">
                <a:solidFill>
                  <a:srgbClr val="4E6D8D"/>
                </a:solidFill>
                <a:latin typeface="Lato" panose="020F0502020204030203" pitchFamily="34" charset="0"/>
                <a:ea typeface="Lato" panose="020F0502020204030203" pitchFamily="34" charset="0"/>
                <a:cs typeface="Lato" panose="020F0502020204030203" pitchFamily="34" charset="0"/>
              </a:rPr>
              <a:t>Due tratti della recinzione di cantiere racconteranno l’evoluzione storica della pista E. Monti, dall’inizio del ‘900 ad oggi, riportando alla memoria gli aneddoti e le vicende legate alla pista, con un racconto per immagini e testi secondo una linea temporale che intreccia miti, sport, tecnica e cultura locale.</a:t>
            </a:r>
          </a:p>
        </p:txBody>
      </p:sp>
      <p:sp>
        <p:nvSpPr>
          <p:cNvPr id="32" name="CasellaDiTesto 3">
            <a:extLst>
              <a:ext uri="{FF2B5EF4-FFF2-40B4-BE49-F238E27FC236}">
                <a16:creationId xmlns:a16="http://schemas.microsoft.com/office/drawing/2014/main" id="{BE2F2A38-D31C-23F9-1729-317FB6661F0A}"/>
              </a:ext>
            </a:extLst>
          </p:cNvPr>
          <p:cNvSpPr txBox="1"/>
          <p:nvPr/>
        </p:nvSpPr>
        <p:spPr>
          <a:xfrm>
            <a:off x="7694377" y="5265277"/>
            <a:ext cx="4307816" cy="651566"/>
          </a:xfrm>
          <a:prstGeom prst="rect">
            <a:avLst/>
          </a:prstGeom>
          <a:noFill/>
        </p:spPr>
        <p:txBody>
          <a:bodyPr wrap="square" lIns="58652" tIns="29326" rIns="58652" bIns="29326" numCol="1" spcCol="360000" rtlCol="0" anchor="t">
            <a:spAutoFit/>
          </a:bodyPr>
          <a:lstStyle/>
          <a:p>
            <a:pPr>
              <a:lnSpc>
                <a:spcPct val="120000"/>
              </a:lnSpc>
            </a:pPr>
            <a:r>
              <a:rPr lang="it-IT" sz="1283" b="1">
                <a:solidFill>
                  <a:srgbClr val="657A9C"/>
                </a:solidFill>
                <a:latin typeface="Lato"/>
                <a:ea typeface="Lato"/>
                <a:cs typeface="Lato"/>
              </a:rPr>
              <a:t>RACCONTO DELL’OGGETTO DEL CANTIERE: NUOVA CENTERLINE, MEMORIALE 1956</a:t>
            </a:r>
          </a:p>
          <a:p>
            <a:endParaRPr lang="en-US" sz="770">
              <a:solidFill>
                <a:srgbClr val="657A9C"/>
              </a:solidFill>
              <a:cs typeface="Calibri"/>
            </a:endParaRPr>
          </a:p>
        </p:txBody>
      </p:sp>
      <p:sp>
        <p:nvSpPr>
          <p:cNvPr id="33" name="Ovale 32">
            <a:extLst>
              <a:ext uri="{FF2B5EF4-FFF2-40B4-BE49-F238E27FC236}">
                <a16:creationId xmlns:a16="http://schemas.microsoft.com/office/drawing/2014/main" id="{0B42C35F-C03F-8E6E-3560-4FAAF8BB5150}"/>
              </a:ext>
            </a:extLst>
          </p:cNvPr>
          <p:cNvSpPr/>
          <p:nvPr/>
        </p:nvSpPr>
        <p:spPr>
          <a:xfrm>
            <a:off x="7398718" y="5265397"/>
            <a:ext cx="339246" cy="289548"/>
          </a:xfrm>
          <a:prstGeom prst="ellipse">
            <a:avLst/>
          </a:prstGeom>
          <a:solidFill>
            <a:srgbClr val="8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70" b="1"/>
              <a:t>6</a:t>
            </a:r>
          </a:p>
        </p:txBody>
      </p:sp>
    </p:spTree>
    <p:extLst>
      <p:ext uri="{BB962C8B-B14F-4D97-AF65-F5344CB8AC3E}">
        <p14:creationId xmlns:p14="http://schemas.microsoft.com/office/powerpoint/2010/main" val="69186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92590A6B-8F57-326D-78AF-286C4130A3E4}"/>
              </a:ext>
            </a:extLst>
          </p:cNvPr>
          <p:cNvSpPr/>
          <p:nvPr/>
        </p:nvSpPr>
        <p:spPr>
          <a:xfrm>
            <a:off x="8526892" y="620485"/>
            <a:ext cx="2917949" cy="58129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19" name="Rettangolo 18">
            <a:extLst>
              <a:ext uri="{FF2B5EF4-FFF2-40B4-BE49-F238E27FC236}">
                <a16:creationId xmlns:a16="http://schemas.microsoft.com/office/drawing/2014/main" id="{929E5024-CC57-AD4C-ED09-0D90FE570E3B}"/>
              </a:ext>
            </a:extLst>
          </p:cNvPr>
          <p:cNvSpPr/>
          <p:nvPr/>
        </p:nvSpPr>
        <p:spPr>
          <a:xfrm>
            <a:off x="5699897" y="3191659"/>
            <a:ext cx="1974198" cy="27715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18" name="Rettangolo 17">
            <a:extLst>
              <a:ext uri="{FF2B5EF4-FFF2-40B4-BE49-F238E27FC236}">
                <a16:creationId xmlns:a16="http://schemas.microsoft.com/office/drawing/2014/main" id="{27733731-A662-80E2-5279-75FECA80062D}"/>
              </a:ext>
            </a:extLst>
          </p:cNvPr>
          <p:cNvSpPr/>
          <p:nvPr/>
        </p:nvSpPr>
        <p:spPr>
          <a:xfrm>
            <a:off x="2993219" y="3191659"/>
            <a:ext cx="1974198" cy="27715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17" name="Rettangolo 16">
            <a:extLst>
              <a:ext uri="{FF2B5EF4-FFF2-40B4-BE49-F238E27FC236}">
                <a16:creationId xmlns:a16="http://schemas.microsoft.com/office/drawing/2014/main" id="{68EE1212-42F6-1A0C-172B-4414E57E24B1}"/>
              </a:ext>
            </a:extLst>
          </p:cNvPr>
          <p:cNvSpPr/>
          <p:nvPr/>
        </p:nvSpPr>
        <p:spPr>
          <a:xfrm>
            <a:off x="286542" y="3191659"/>
            <a:ext cx="1974198" cy="27715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5" name="Rectangle: Top Corners Rounded 206">
            <a:extLst>
              <a:ext uri="{FF2B5EF4-FFF2-40B4-BE49-F238E27FC236}">
                <a16:creationId xmlns:a16="http://schemas.microsoft.com/office/drawing/2014/main" id="{C6747E42-4CAB-0FCD-AD63-E8214362F70B}"/>
              </a:ext>
            </a:extLst>
          </p:cNvPr>
          <p:cNvSpPr/>
          <p:nvPr/>
        </p:nvSpPr>
        <p:spPr>
          <a:xfrm flipV="1">
            <a:off x="8975004" y="1235160"/>
            <a:ext cx="2084392" cy="452324"/>
          </a:xfrm>
          <a:prstGeom prst="round2SameRect">
            <a:avLst>
              <a:gd name="adj1" fmla="val 50000"/>
              <a:gd name="adj2" fmla="val 0"/>
            </a:avLst>
          </a:prstGeom>
          <a:solidFill>
            <a:srgbClr val="546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1"/>
          </a:p>
        </p:txBody>
      </p:sp>
      <p:sp>
        <p:nvSpPr>
          <p:cNvPr id="6" name="Lorem ipsum dolor sit">
            <a:extLst>
              <a:ext uri="{FF2B5EF4-FFF2-40B4-BE49-F238E27FC236}">
                <a16:creationId xmlns:a16="http://schemas.microsoft.com/office/drawing/2014/main" id="{4BEE3DD3-F051-A5A2-D09D-A660BBCFF6D2}"/>
              </a:ext>
            </a:extLst>
          </p:cNvPr>
          <p:cNvSpPr txBox="1">
            <a:spLocks noChangeArrowheads="1"/>
          </p:cNvSpPr>
          <p:nvPr/>
        </p:nvSpPr>
        <p:spPr bwMode="auto">
          <a:xfrm>
            <a:off x="8975004" y="1204844"/>
            <a:ext cx="2084392" cy="51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2584" tIns="32584" rIns="32584" bIns="32584">
            <a:spAutoFit/>
          </a:bodyPr>
          <a:lstStyle>
            <a:defPPr>
              <a:defRPr lang="it-IT"/>
            </a:defPPr>
            <a:lvl1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1pPr>
            <a:lvl2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2pPr>
            <a:lvl3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3pPr>
            <a:lvl4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4pPr>
            <a:lvl5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5pPr>
            <a:lvl6pPr marL="22860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6pPr>
            <a:lvl7pPr marL="27432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7pPr>
            <a:lvl8pPr marL="32004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8pPr>
            <a:lvl9pPr marL="36576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9pPr>
          </a:lstStyle>
          <a:p>
            <a:pPr algn="ctr" eaLnBrk="1"/>
            <a:r>
              <a:rPr lang="it-IT" altLang="it-IT" sz="1155" b="1">
                <a:solidFill>
                  <a:schemeClr val="bg1"/>
                </a:solidFill>
                <a:latin typeface="Lato" panose="020F0502020204030203" pitchFamily="34" charset="0"/>
                <a:ea typeface="Lato" panose="020F0502020204030203" pitchFamily="34" charset="0"/>
                <a:cs typeface="Lato" panose="020F0502020204030203" pitchFamily="34" charset="0"/>
                <a:sym typeface="Open Sans" panose="020B0606030504020204" pitchFamily="34" charset="0"/>
              </a:rPr>
              <a:t>ACDat</a:t>
            </a:r>
          </a:p>
          <a:p>
            <a:pPr algn="ctr" eaLnBrk="1"/>
            <a:r>
              <a:rPr lang="it-IT" altLang="it-IT" sz="898" b="1">
                <a:solidFill>
                  <a:schemeClr val="bg1"/>
                </a:solidFill>
                <a:latin typeface="Lato" panose="020F0502020204030203" pitchFamily="34" charset="0"/>
                <a:ea typeface="Lato" panose="020F0502020204030203" pitchFamily="34" charset="0"/>
                <a:cs typeface="Lato" panose="020F0502020204030203" pitchFamily="34" charset="0"/>
                <a:sym typeface="Open Sans" panose="020B0606030504020204" pitchFamily="34" charset="0"/>
              </a:rPr>
              <a:t>Supporto al monitoraggio </a:t>
            </a:r>
          </a:p>
          <a:p>
            <a:pPr algn="ctr" eaLnBrk="1"/>
            <a:r>
              <a:rPr lang="it-IT" altLang="it-IT" sz="898" b="1">
                <a:solidFill>
                  <a:schemeClr val="bg1"/>
                </a:solidFill>
                <a:latin typeface="Lato" panose="020F0502020204030203" pitchFamily="34" charset="0"/>
                <a:ea typeface="Lato" panose="020F0502020204030203" pitchFamily="34" charset="0"/>
                <a:cs typeface="Lato" panose="020F0502020204030203" pitchFamily="34" charset="0"/>
                <a:sym typeface="Open Sans" panose="020B0606030504020204" pitchFamily="34" charset="0"/>
              </a:rPr>
              <a:t>digitale </a:t>
            </a:r>
          </a:p>
        </p:txBody>
      </p:sp>
      <p:sp>
        <p:nvSpPr>
          <p:cNvPr id="4" name="CasellaDiTesto 3">
            <a:extLst>
              <a:ext uri="{FF2B5EF4-FFF2-40B4-BE49-F238E27FC236}">
                <a16:creationId xmlns:a16="http://schemas.microsoft.com/office/drawing/2014/main" id="{317AEC7F-2CB0-535C-E8F8-3F53D4344D94}"/>
              </a:ext>
            </a:extLst>
          </p:cNvPr>
          <p:cNvSpPr txBox="1"/>
          <p:nvPr/>
        </p:nvSpPr>
        <p:spPr>
          <a:xfrm>
            <a:off x="2992996" y="4486047"/>
            <a:ext cx="1974198" cy="1223412"/>
          </a:xfrm>
          <a:prstGeom prst="rect">
            <a:avLst/>
          </a:prstGeom>
          <a:noFill/>
        </p:spPr>
        <p:txBody>
          <a:bodyPr wrap="square" rtlCol="0">
            <a:spAutoFit/>
          </a:bodyPr>
          <a:lstStyle/>
          <a:p>
            <a:pPr algn="ctr" defTabSz="133370"/>
            <a:r>
              <a:rPr lang="it-IT" sz="1050" b="1">
                <a:solidFill>
                  <a:prstClr val="black"/>
                </a:solidFill>
                <a:latin typeface="Poppins" panose="00000500000000000000" pitchFamily="2" charset="0"/>
                <a:ea typeface="Lato" panose="020F0502020204030203" pitchFamily="34" charset="0"/>
                <a:cs typeface="Poppins" panose="00000500000000000000" pitchFamily="2" charset="0"/>
              </a:rPr>
              <a:t>CANTIERE:</a:t>
            </a:r>
          </a:p>
          <a:p>
            <a:pPr lvl="0" algn="ctr"/>
            <a:r>
              <a:rPr lang="it-IT" sz="1050">
                <a:latin typeface="Poppins" panose="00000500000000000000" pitchFamily="2" charset="0"/>
                <a:ea typeface="Lato" panose="020F0502020204030203" pitchFamily="34" charset="0"/>
                <a:cs typeface="Poppins" panose="00000500000000000000" pitchFamily="2" charset="0"/>
              </a:rPr>
              <a:t>GANTT</a:t>
            </a:r>
          </a:p>
          <a:p>
            <a:pPr lvl="0" algn="ctr"/>
            <a:r>
              <a:rPr lang="it-IT" sz="1050">
                <a:latin typeface="Poppins" panose="00000500000000000000" pitchFamily="2" charset="0"/>
                <a:ea typeface="Lato" panose="020F0502020204030203" pitchFamily="34" charset="0"/>
                <a:cs typeface="Poppins" panose="00000500000000000000" pitchFamily="2" charset="0"/>
              </a:rPr>
              <a:t>Giornale dei lavori</a:t>
            </a:r>
          </a:p>
          <a:p>
            <a:pPr lvl="0" algn="ctr"/>
            <a:r>
              <a:rPr lang="it-IT" sz="1050">
                <a:latin typeface="Poppins" panose="00000500000000000000" pitchFamily="2" charset="0"/>
                <a:ea typeface="Lato" panose="020F0502020204030203" pitchFamily="34" charset="0"/>
                <a:cs typeface="Poppins" panose="00000500000000000000" pitchFamily="2" charset="0"/>
              </a:rPr>
              <a:t>Pianificazione settimanale</a:t>
            </a:r>
          </a:p>
          <a:p>
            <a:pPr lvl="0" algn="ctr"/>
            <a:r>
              <a:rPr lang="it-IT" sz="1050">
                <a:latin typeface="Poppins" panose="00000500000000000000" pitchFamily="2" charset="0"/>
                <a:ea typeface="Lato" panose="020F0502020204030203" pitchFamily="34" charset="0"/>
                <a:cs typeface="Poppins" panose="00000500000000000000" pitchFamily="2" charset="0"/>
              </a:rPr>
              <a:t>Gestione dei rifiuti</a:t>
            </a:r>
          </a:p>
          <a:p>
            <a:pPr lvl="0" algn="ctr"/>
            <a:r>
              <a:rPr lang="it-IT" sz="1050">
                <a:latin typeface="Poppins" panose="00000500000000000000" pitchFamily="2" charset="0"/>
                <a:ea typeface="Lato" panose="020F0502020204030203" pitchFamily="34" charset="0"/>
                <a:cs typeface="Poppins" panose="00000500000000000000" pitchFamily="2" charset="0"/>
              </a:rPr>
              <a:t>Tracciamento dei materiali</a:t>
            </a:r>
          </a:p>
        </p:txBody>
      </p:sp>
      <p:sp>
        <p:nvSpPr>
          <p:cNvPr id="14" name="CasellaDiTesto 13">
            <a:extLst>
              <a:ext uri="{FF2B5EF4-FFF2-40B4-BE49-F238E27FC236}">
                <a16:creationId xmlns:a16="http://schemas.microsoft.com/office/drawing/2014/main" id="{168934EF-110F-7DF0-0269-51590DA61CE2}"/>
              </a:ext>
            </a:extLst>
          </p:cNvPr>
          <p:cNvSpPr txBox="1"/>
          <p:nvPr/>
        </p:nvSpPr>
        <p:spPr>
          <a:xfrm>
            <a:off x="279912" y="4486047"/>
            <a:ext cx="1974198" cy="1223412"/>
          </a:xfrm>
          <a:prstGeom prst="rect">
            <a:avLst/>
          </a:prstGeom>
          <a:noFill/>
        </p:spPr>
        <p:txBody>
          <a:bodyPr wrap="square" rtlCol="0">
            <a:spAutoFit/>
          </a:bodyPr>
          <a:lstStyle/>
          <a:p>
            <a:pPr algn="ctr" defTabSz="133370"/>
            <a:r>
              <a:rPr lang="it-IT" sz="1050" b="1">
                <a:solidFill>
                  <a:prstClr val="black"/>
                </a:solidFill>
                <a:latin typeface="Poppins" panose="00000500000000000000" pitchFamily="2" charset="0"/>
                <a:ea typeface="Lato" panose="020F0502020204030203" pitchFamily="34" charset="0"/>
                <a:cs typeface="Poppins" panose="00000500000000000000" pitchFamily="2" charset="0"/>
              </a:rPr>
              <a:t>ANAGRAFICHE: </a:t>
            </a:r>
          </a:p>
          <a:p>
            <a:pPr lvl="0" algn="ctr"/>
            <a:r>
              <a:rPr lang="it-IT" sz="1050">
                <a:latin typeface="Poppins" panose="00000500000000000000" pitchFamily="2" charset="0"/>
                <a:ea typeface="Lato" panose="020F0502020204030203" pitchFamily="34" charset="0"/>
                <a:cs typeface="Poppins" panose="00000500000000000000" pitchFamily="2" charset="0"/>
              </a:rPr>
              <a:t>Impresa;</a:t>
            </a:r>
          </a:p>
          <a:p>
            <a:pPr lvl="0" algn="ctr"/>
            <a:r>
              <a:rPr lang="it-IT" sz="1050">
                <a:latin typeface="Poppins" panose="00000500000000000000" pitchFamily="2" charset="0"/>
                <a:ea typeface="Lato" panose="020F0502020204030203" pitchFamily="34" charset="0"/>
                <a:cs typeface="Poppins" panose="00000500000000000000" pitchFamily="2" charset="0"/>
              </a:rPr>
              <a:t>Lavoratori;</a:t>
            </a:r>
          </a:p>
          <a:p>
            <a:pPr lvl="0" algn="ctr"/>
            <a:r>
              <a:rPr lang="it-IT" sz="1050">
                <a:latin typeface="Poppins" panose="00000500000000000000" pitchFamily="2" charset="0"/>
                <a:ea typeface="Lato" panose="020F0502020204030203" pitchFamily="34" charset="0"/>
                <a:cs typeface="Poppins" panose="00000500000000000000" pitchFamily="2" charset="0"/>
              </a:rPr>
              <a:t>Attrezzature e Veicoli;</a:t>
            </a:r>
          </a:p>
          <a:p>
            <a:pPr lvl="0" algn="ctr"/>
            <a:r>
              <a:rPr lang="it-IT" sz="1050">
                <a:latin typeface="Poppins" panose="00000500000000000000" pitchFamily="2" charset="0"/>
                <a:ea typeface="Lato" panose="020F0502020204030203" pitchFamily="34" charset="0"/>
                <a:cs typeface="Poppins" panose="00000500000000000000" pitchFamily="2" charset="0"/>
              </a:rPr>
              <a:t>Produttori rifiuti, trasportatori </a:t>
            </a:r>
          </a:p>
          <a:p>
            <a:pPr lvl="0" algn="ctr"/>
            <a:r>
              <a:rPr lang="it-IT" sz="1050">
                <a:latin typeface="Poppins" panose="00000500000000000000" pitchFamily="2" charset="0"/>
                <a:ea typeface="Lato" panose="020F0502020204030203" pitchFamily="34" charset="0"/>
                <a:cs typeface="Poppins" panose="00000500000000000000" pitchFamily="2" charset="0"/>
              </a:rPr>
              <a:t>e impianti di smaltimento</a:t>
            </a:r>
          </a:p>
        </p:txBody>
      </p:sp>
      <p:sp>
        <p:nvSpPr>
          <p:cNvPr id="35" name="CasellaDiTesto 34">
            <a:extLst>
              <a:ext uri="{FF2B5EF4-FFF2-40B4-BE49-F238E27FC236}">
                <a16:creationId xmlns:a16="http://schemas.microsoft.com/office/drawing/2014/main" id="{906421FB-D980-414C-87C1-4B83F5B96623}"/>
              </a:ext>
            </a:extLst>
          </p:cNvPr>
          <p:cNvSpPr txBox="1"/>
          <p:nvPr/>
        </p:nvSpPr>
        <p:spPr>
          <a:xfrm>
            <a:off x="5712613" y="4486047"/>
            <a:ext cx="1961482" cy="900246"/>
          </a:xfrm>
          <a:prstGeom prst="rect">
            <a:avLst/>
          </a:prstGeom>
          <a:noFill/>
        </p:spPr>
        <p:txBody>
          <a:bodyPr wrap="square">
            <a:spAutoFit/>
          </a:bodyPr>
          <a:lstStyle/>
          <a:p>
            <a:pPr algn="ctr" defTabSz="133370"/>
            <a:r>
              <a:rPr lang="it-IT" sz="1050" b="1">
                <a:solidFill>
                  <a:prstClr val="black"/>
                </a:solidFill>
                <a:latin typeface="Poppins" panose="00000500000000000000" pitchFamily="2" charset="0"/>
                <a:cs typeface="Poppins" panose="00000500000000000000" pitchFamily="2" charset="0"/>
              </a:rPr>
              <a:t>AMBIENTE:</a:t>
            </a:r>
          </a:p>
          <a:p>
            <a:pPr lvl="0" algn="ctr"/>
            <a:r>
              <a:rPr lang="it-IT" sz="1050">
                <a:latin typeface="Poppins" panose="00000500000000000000" pitchFamily="2" charset="0"/>
                <a:cs typeface="Poppins" panose="00000500000000000000" pitchFamily="2" charset="0"/>
              </a:rPr>
              <a:t>Acque superficiali</a:t>
            </a:r>
          </a:p>
          <a:p>
            <a:pPr lvl="0" algn="ctr"/>
            <a:r>
              <a:rPr lang="it-IT" sz="1050">
                <a:latin typeface="Poppins" panose="00000500000000000000" pitchFamily="2" charset="0"/>
                <a:cs typeface="Poppins" panose="00000500000000000000" pitchFamily="2" charset="0"/>
              </a:rPr>
              <a:t>Atmosfera</a:t>
            </a:r>
          </a:p>
          <a:p>
            <a:pPr lvl="0" algn="ctr"/>
            <a:r>
              <a:rPr lang="it-IT" sz="1050">
                <a:latin typeface="Poppins" panose="00000500000000000000" pitchFamily="2" charset="0"/>
                <a:cs typeface="Poppins" panose="00000500000000000000" pitchFamily="2" charset="0"/>
              </a:rPr>
              <a:t>Rumore</a:t>
            </a:r>
          </a:p>
          <a:p>
            <a:pPr lvl="0" algn="ctr"/>
            <a:r>
              <a:rPr lang="it-IT" sz="1050">
                <a:latin typeface="Poppins" panose="00000500000000000000" pitchFamily="2" charset="0"/>
                <a:cs typeface="Poppins" panose="00000500000000000000" pitchFamily="2" charset="0"/>
              </a:rPr>
              <a:t>Suolo e sottosuolo</a:t>
            </a:r>
          </a:p>
        </p:txBody>
      </p:sp>
      <p:pic>
        <p:nvPicPr>
          <p:cNvPr id="37" name="Elemento grafico 36" descr="Lavoratore edile contorno">
            <a:extLst>
              <a:ext uri="{FF2B5EF4-FFF2-40B4-BE49-F238E27FC236}">
                <a16:creationId xmlns:a16="http://schemas.microsoft.com/office/drawing/2014/main" id="{E14584B9-7B71-5437-5FF5-B1CF46161C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6888" y="3522327"/>
            <a:ext cx="753507" cy="753507"/>
          </a:xfrm>
          <a:prstGeom prst="rect">
            <a:avLst/>
          </a:prstGeom>
        </p:spPr>
      </p:pic>
      <p:pic>
        <p:nvPicPr>
          <p:cNvPr id="39" name="Elemento grafico 38" descr="Bulldozer contorno">
            <a:extLst>
              <a:ext uri="{FF2B5EF4-FFF2-40B4-BE49-F238E27FC236}">
                <a16:creationId xmlns:a16="http://schemas.microsoft.com/office/drawing/2014/main" id="{063EB769-A4F8-0701-0885-DF4ACB00A7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6585" y="3547129"/>
            <a:ext cx="767467" cy="767467"/>
          </a:xfrm>
          <a:prstGeom prst="rect">
            <a:avLst/>
          </a:prstGeom>
        </p:spPr>
      </p:pic>
      <p:sp>
        <p:nvSpPr>
          <p:cNvPr id="40" name="CasellaDiTesto 39">
            <a:extLst>
              <a:ext uri="{FF2B5EF4-FFF2-40B4-BE49-F238E27FC236}">
                <a16:creationId xmlns:a16="http://schemas.microsoft.com/office/drawing/2014/main" id="{BCC21E3A-A018-2695-8333-3BB727314819}"/>
              </a:ext>
            </a:extLst>
          </p:cNvPr>
          <p:cNvSpPr txBox="1"/>
          <p:nvPr/>
        </p:nvSpPr>
        <p:spPr>
          <a:xfrm>
            <a:off x="8526892" y="781586"/>
            <a:ext cx="2917949" cy="323165"/>
          </a:xfrm>
          <a:prstGeom prst="rect">
            <a:avLst/>
          </a:prstGeom>
          <a:noFill/>
        </p:spPr>
        <p:txBody>
          <a:bodyPr wrap="square" rtlCol="0">
            <a:spAutoFit/>
          </a:bodyPr>
          <a:lstStyle/>
          <a:p>
            <a:pPr algn="ctr"/>
            <a:r>
              <a:rPr lang="it-IT" sz="1500" b="1">
                <a:solidFill>
                  <a:schemeClr val="tx2"/>
                </a:solidFill>
                <a:latin typeface="Lato" panose="020F0502020204030203" pitchFamily="34" charset="0"/>
                <a:ea typeface="Lato" panose="020F0502020204030203" pitchFamily="34" charset="0"/>
                <a:cs typeface="Lato" panose="020F0502020204030203" pitchFamily="34" charset="0"/>
              </a:rPr>
              <a:t>PYXIS Digital Twin</a:t>
            </a:r>
          </a:p>
        </p:txBody>
      </p:sp>
      <p:pic>
        <p:nvPicPr>
          <p:cNvPr id="43" name="Elemento grafico 42" descr="Scena di foresta contorno">
            <a:extLst>
              <a:ext uri="{FF2B5EF4-FFF2-40B4-BE49-F238E27FC236}">
                <a16:creationId xmlns:a16="http://schemas.microsoft.com/office/drawing/2014/main" id="{964F4546-973F-C2E8-4963-61E9536D6A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3737" y="3569471"/>
            <a:ext cx="586519" cy="586519"/>
          </a:xfrm>
          <a:prstGeom prst="rect">
            <a:avLst/>
          </a:prstGeom>
        </p:spPr>
      </p:pic>
      <p:sp>
        <p:nvSpPr>
          <p:cNvPr id="10" name="Ovale 9">
            <a:extLst>
              <a:ext uri="{FF2B5EF4-FFF2-40B4-BE49-F238E27FC236}">
                <a16:creationId xmlns:a16="http://schemas.microsoft.com/office/drawing/2014/main" id="{CA3CCF44-FE88-7603-BC8B-AA0EA9F91507}"/>
              </a:ext>
            </a:extLst>
          </p:cNvPr>
          <p:cNvSpPr/>
          <p:nvPr/>
        </p:nvSpPr>
        <p:spPr>
          <a:xfrm>
            <a:off x="747159" y="3387149"/>
            <a:ext cx="1052964" cy="10529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11" name="Ovale 10">
            <a:extLst>
              <a:ext uri="{FF2B5EF4-FFF2-40B4-BE49-F238E27FC236}">
                <a16:creationId xmlns:a16="http://schemas.microsoft.com/office/drawing/2014/main" id="{215EEACA-41B9-2606-B858-ECBD96DA51CD}"/>
              </a:ext>
            </a:extLst>
          </p:cNvPr>
          <p:cNvSpPr/>
          <p:nvPr/>
        </p:nvSpPr>
        <p:spPr>
          <a:xfrm>
            <a:off x="6160514" y="3387149"/>
            <a:ext cx="1052964" cy="10529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12" name="Ovale 11">
            <a:extLst>
              <a:ext uri="{FF2B5EF4-FFF2-40B4-BE49-F238E27FC236}">
                <a16:creationId xmlns:a16="http://schemas.microsoft.com/office/drawing/2014/main" id="{320BDBD5-588A-2351-5258-EBA96FF59E4E}"/>
              </a:ext>
            </a:extLst>
          </p:cNvPr>
          <p:cNvSpPr/>
          <p:nvPr/>
        </p:nvSpPr>
        <p:spPr>
          <a:xfrm>
            <a:off x="3453836" y="3387149"/>
            <a:ext cx="1052964" cy="10529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8" name="TextBox 41">
            <a:extLst>
              <a:ext uri="{FF2B5EF4-FFF2-40B4-BE49-F238E27FC236}">
                <a16:creationId xmlns:a16="http://schemas.microsoft.com/office/drawing/2014/main" id="{887F279B-C717-B63D-4F68-BBC64F23F445}"/>
              </a:ext>
            </a:extLst>
          </p:cNvPr>
          <p:cNvSpPr txBox="1"/>
          <p:nvPr/>
        </p:nvSpPr>
        <p:spPr>
          <a:xfrm>
            <a:off x="8577947" y="1748233"/>
            <a:ext cx="2810852" cy="3990836"/>
          </a:xfrm>
          <a:prstGeom prst="rect">
            <a:avLst/>
          </a:prstGeom>
          <a:noFill/>
        </p:spPr>
        <p:txBody>
          <a:bodyPr wrap="square" rtlCol="0">
            <a:spAutoFit/>
          </a:bodyPr>
          <a:lstStyle/>
          <a:p>
            <a:pPr marL="293072" indent="-293072">
              <a:spcAft>
                <a:spcPts val="385"/>
              </a:spcAft>
              <a:buFont typeface="Arial" panose="020B0604020202020204" pitchFamily="34" charset="0"/>
              <a:buChar char="•"/>
            </a:pPr>
            <a:endPar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endParaRPr>
          </a:p>
          <a:p>
            <a:pPr marL="293072" indent="-293072">
              <a:spcAft>
                <a:spcPts val="385"/>
              </a:spcAft>
              <a:buFont typeface="Arial" panose="020B0604020202020204" pitchFamily="34" charset="0"/>
              <a:buChar char="•"/>
            </a:pPr>
            <a:r>
              <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rPr>
              <a:t>Monitoraggio continuo dello stato di avanzamento dei lavori sino al collaudo finale al fine di  mitigare il rischio di distorsione dei tempi contrattuali;</a:t>
            </a:r>
          </a:p>
          <a:p>
            <a:pPr marL="293072" indent="-293072">
              <a:spcAft>
                <a:spcPts val="385"/>
              </a:spcAft>
              <a:buFont typeface="Arial" panose="020B0604020202020204" pitchFamily="34" charset="0"/>
              <a:buChar char="•"/>
            </a:pPr>
            <a:r>
              <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rPr>
              <a:t>Agevolare i controlli nella fase realizzativa delle opere;</a:t>
            </a:r>
          </a:p>
          <a:p>
            <a:pPr marL="293072" indent="-293072">
              <a:spcAft>
                <a:spcPts val="385"/>
              </a:spcAft>
              <a:buFont typeface="Arial" panose="020B0604020202020204" pitchFamily="34" charset="0"/>
              <a:buChar char="•"/>
            </a:pPr>
            <a:r>
              <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rPr>
              <a:t>Mitigare il rischio di varianti in corso d’opera;</a:t>
            </a:r>
          </a:p>
          <a:p>
            <a:pPr marL="293072" indent="-293072">
              <a:spcAft>
                <a:spcPts val="385"/>
              </a:spcAft>
              <a:buFont typeface="Arial" panose="020B0604020202020204" pitchFamily="34" charset="0"/>
              <a:buChar char="•"/>
            </a:pPr>
            <a:r>
              <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rPr>
              <a:t>Elevare la qualità complessiva delle opere;</a:t>
            </a:r>
          </a:p>
          <a:p>
            <a:pPr marL="293072" indent="-293072">
              <a:spcAft>
                <a:spcPts val="385"/>
              </a:spcAft>
              <a:buFont typeface="Arial" panose="020B0604020202020204" pitchFamily="34" charset="0"/>
              <a:buChar char="•"/>
            </a:pPr>
            <a:r>
              <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rPr>
              <a:t>Monitorare la gestione della fase di cantierizzazione con particolare riguardo per le misure di prevenzione della salute e della sicurezza dei lavoratori;</a:t>
            </a:r>
          </a:p>
          <a:p>
            <a:pPr marL="293072" indent="-293072">
              <a:spcAft>
                <a:spcPts val="385"/>
              </a:spcAft>
              <a:buFont typeface="Arial" panose="020B0604020202020204" pitchFamily="34" charset="0"/>
              <a:buChar char="•"/>
            </a:pPr>
            <a:r>
              <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rPr>
              <a:t>Supporto al processo decisionale con informazioni tempestive aggiornate ed attendibili;</a:t>
            </a:r>
          </a:p>
          <a:p>
            <a:pPr marL="293072" indent="-293072">
              <a:spcAft>
                <a:spcPts val="385"/>
              </a:spcAft>
              <a:buFont typeface="Arial" panose="020B0604020202020204" pitchFamily="34" charset="0"/>
              <a:buChar char="•"/>
            </a:pPr>
            <a:r>
              <a:rPr lang="it-IT" sz="1000">
                <a:solidFill>
                  <a:schemeClr val="tx1">
                    <a:lumMod val="65000"/>
                    <a:lumOff val="35000"/>
                  </a:schemeClr>
                </a:solidFill>
                <a:latin typeface="Poppins" panose="00000500000000000000" pitchFamily="2" charset="0"/>
                <a:ea typeface="Open Sans Light" panose="020B0306030504020204" pitchFamily="34" charset="0"/>
                <a:cs typeface="Poppins" panose="00000500000000000000" pitchFamily="2" charset="0"/>
              </a:rPr>
              <a:t>Costituire base affidabile di informazioni utili alla successiva vita utile delle opere.</a:t>
            </a:r>
          </a:p>
        </p:txBody>
      </p:sp>
      <p:sp>
        <p:nvSpPr>
          <p:cNvPr id="7" name="Title 1">
            <a:extLst>
              <a:ext uri="{FF2B5EF4-FFF2-40B4-BE49-F238E27FC236}">
                <a16:creationId xmlns:a16="http://schemas.microsoft.com/office/drawing/2014/main" id="{1274299C-5AD4-1B87-EBFD-951EBF0B86C0}"/>
              </a:ext>
            </a:extLst>
          </p:cNvPr>
          <p:cNvSpPr txBox="1">
            <a:spLocks/>
          </p:cNvSpPr>
          <p:nvPr/>
        </p:nvSpPr>
        <p:spPr>
          <a:xfrm>
            <a:off x="286542" y="880558"/>
            <a:ext cx="7776650" cy="1926085"/>
          </a:xfrm>
          <a:prstGeom prst="rect">
            <a:avLst/>
          </a:prstGeom>
        </p:spPr>
        <p:txBody>
          <a:bodyPr lIns="58652" tIns="29326" rIns="58652" bIns="29326"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err="1">
                <a:solidFill>
                  <a:schemeClr val="tx1">
                    <a:lumMod val="65000"/>
                    <a:lumOff val="35000"/>
                  </a:schemeClr>
                </a:solidFill>
                <a:latin typeface="Lato"/>
                <a:ea typeface="Lato"/>
                <a:cs typeface="Lato"/>
              </a:rPr>
              <a:t>Monitoraggio</a:t>
            </a:r>
            <a:r>
              <a:rPr lang="en-US" sz="4000">
                <a:solidFill>
                  <a:schemeClr val="tx1">
                    <a:lumMod val="65000"/>
                    <a:lumOff val="35000"/>
                  </a:schemeClr>
                </a:solidFill>
                <a:latin typeface="Lato"/>
                <a:ea typeface="Lato"/>
                <a:cs typeface="Lato"/>
              </a:rPr>
              <a:t> </a:t>
            </a:r>
            <a:r>
              <a:rPr lang="en-US" sz="4000" err="1">
                <a:solidFill>
                  <a:schemeClr val="tx1">
                    <a:lumMod val="65000"/>
                    <a:lumOff val="35000"/>
                  </a:schemeClr>
                </a:solidFill>
                <a:latin typeface="Lato"/>
                <a:ea typeface="Lato"/>
                <a:cs typeface="Lato"/>
              </a:rPr>
              <a:t>Ambientale</a:t>
            </a:r>
            <a:r>
              <a:rPr lang="en-US" sz="4000">
                <a:solidFill>
                  <a:schemeClr val="tx1">
                    <a:lumMod val="65000"/>
                    <a:lumOff val="35000"/>
                  </a:schemeClr>
                </a:solidFill>
                <a:latin typeface="Lato"/>
                <a:ea typeface="Lato"/>
                <a:cs typeface="Lato"/>
              </a:rPr>
              <a:t> </a:t>
            </a:r>
            <a:r>
              <a:rPr lang="en-US" sz="4000" err="1">
                <a:solidFill>
                  <a:schemeClr val="tx1">
                    <a:lumMod val="65000"/>
                    <a:lumOff val="35000"/>
                  </a:schemeClr>
                </a:solidFill>
                <a:latin typeface="Lato"/>
                <a:ea typeface="Lato"/>
                <a:cs typeface="Lato"/>
              </a:rPr>
              <a:t>su</a:t>
            </a:r>
            <a:r>
              <a:rPr lang="en-US" sz="4000">
                <a:solidFill>
                  <a:schemeClr val="tx1">
                    <a:lumMod val="65000"/>
                    <a:lumOff val="35000"/>
                  </a:schemeClr>
                </a:solidFill>
                <a:latin typeface="Lato"/>
                <a:ea typeface="Lato"/>
                <a:cs typeface="Lato"/>
              </a:rPr>
              <a:t> Piattaforma di Condivisione Dati</a:t>
            </a:r>
          </a:p>
        </p:txBody>
      </p:sp>
      <p:sp>
        <p:nvSpPr>
          <p:cNvPr id="20" name="CasellaDiTesto 19">
            <a:extLst>
              <a:ext uri="{FF2B5EF4-FFF2-40B4-BE49-F238E27FC236}">
                <a16:creationId xmlns:a16="http://schemas.microsoft.com/office/drawing/2014/main" id="{DFB45A16-3451-35D8-F1C4-C06F73C9BCB2}"/>
              </a:ext>
            </a:extLst>
          </p:cNvPr>
          <p:cNvSpPr txBox="1"/>
          <p:nvPr/>
        </p:nvSpPr>
        <p:spPr>
          <a:xfrm>
            <a:off x="286542" y="2060983"/>
            <a:ext cx="7558925" cy="1061829"/>
          </a:xfrm>
          <a:prstGeom prst="rect">
            <a:avLst/>
          </a:prstGeom>
          <a:noFill/>
        </p:spPr>
        <p:txBody>
          <a:bodyPr wrap="square">
            <a:spAutoFit/>
          </a:bodyPr>
          <a:lstStyle/>
          <a:p>
            <a:pPr algn="just"/>
            <a:r>
              <a:rPr lang="it-IT" sz="1050">
                <a:latin typeface="Poppins" panose="00000500000000000000" pitchFamily="2" charset="0"/>
                <a:ea typeface="Open Sans Light" panose="020B0306030504020204" pitchFamily="34" charset="0"/>
                <a:cs typeface="Poppins" panose="00000500000000000000" pitchFamily="2" charset="0"/>
              </a:rPr>
              <a:t>SIMICO ha predisposto un’</a:t>
            </a:r>
            <a:r>
              <a:rPr lang="it-IT" sz="1050" b="1">
                <a:latin typeface="Poppins" panose="00000500000000000000" pitchFamily="2" charset="0"/>
                <a:ea typeface="Open Sans Light" panose="020B0306030504020204" pitchFamily="34" charset="0"/>
                <a:cs typeface="Poppins" panose="00000500000000000000" pitchFamily="2" charset="0"/>
              </a:rPr>
              <a:t>infrastruttura digitale strutturata </a:t>
            </a:r>
            <a:r>
              <a:rPr lang="it-IT" sz="1050">
                <a:latin typeface="Poppins" panose="00000500000000000000" pitchFamily="2" charset="0"/>
                <a:ea typeface="Open Sans Light" panose="020B0306030504020204" pitchFamily="34" charset="0"/>
                <a:cs typeface="Poppins" panose="00000500000000000000" pitchFamily="2" charset="0"/>
              </a:rPr>
              <a:t>in informazioni relative a modelli ed elaborati digitali prevalentemente riconducibili ad essi, basato su un’infrastruttura informatica la cui condivisione è regolata da precisi sistemi di sicurezza per l'accesso, di tracciabilità e storico delle versioni dei contenuti informativi, di conservazione nel tempo e accessibilità del patrimonio informativo e di definizione delle responsabilità nell'elaborazione e di tutela della proprietà intellettuale. Tale infrastruttura è predisposta ad ospitare i dati di monitoraggio elencati: </a:t>
            </a:r>
          </a:p>
        </p:txBody>
      </p:sp>
    </p:spTree>
    <p:extLst>
      <p:ext uri="{BB962C8B-B14F-4D97-AF65-F5344CB8AC3E}">
        <p14:creationId xmlns:p14="http://schemas.microsoft.com/office/powerpoint/2010/main" val="47250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po 42">
            <a:extLst>
              <a:ext uri="{FF2B5EF4-FFF2-40B4-BE49-F238E27FC236}">
                <a16:creationId xmlns:a16="http://schemas.microsoft.com/office/drawing/2014/main" id="{28B6A09C-9A7F-0DFE-DDD4-264AD0DDD086}"/>
              </a:ext>
            </a:extLst>
          </p:cNvPr>
          <p:cNvGrpSpPr/>
          <p:nvPr/>
        </p:nvGrpSpPr>
        <p:grpSpPr>
          <a:xfrm>
            <a:off x="6864871" y="1801579"/>
            <a:ext cx="4848016" cy="4510100"/>
            <a:chOff x="5268083" y="1944881"/>
            <a:chExt cx="4848016" cy="4510100"/>
          </a:xfrm>
        </p:grpSpPr>
        <p:sp>
          <p:nvSpPr>
            <p:cNvPr id="42" name="Rettangolo 41">
              <a:extLst>
                <a:ext uri="{FF2B5EF4-FFF2-40B4-BE49-F238E27FC236}">
                  <a16:creationId xmlns:a16="http://schemas.microsoft.com/office/drawing/2014/main" id="{B6F5E180-8875-48FF-7734-43C1EBA2058B}"/>
                </a:ext>
              </a:extLst>
            </p:cNvPr>
            <p:cNvSpPr/>
            <p:nvPr/>
          </p:nvSpPr>
          <p:spPr>
            <a:xfrm>
              <a:off x="9102051" y="2597322"/>
              <a:ext cx="822351" cy="3300402"/>
            </a:xfrm>
            <a:prstGeom prst="rect">
              <a:avLst/>
            </a:prstGeom>
            <a:solidFill>
              <a:srgbClr val="0093C8">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a:extLst>
                <a:ext uri="{FF2B5EF4-FFF2-40B4-BE49-F238E27FC236}">
                  <a16:creationId xmlns:a16="http://schemas.microsoft.com/office/drawing/2014/main" id="{18F273E8-98C3-7DE4-5DD9-FF485FF225C6}"/>
                </a:ext>
              </a:extLst>
            </p:cNvPr>
            <p:cNvSpPr/>
            <p:nvPr/>
          </p:nvSpPr>
          <p:spPr>
            <a:xfrm>
              <a:off x="8155824" y="3154579"/>
              <a:ext cx="822351" cy="3300402"/>
            </a:xfrm>
            <a:prstGeom prst="rect">
              <a:avLst/>
            </a:prstGeom>
            <a:solidFill>
              <a:srgbClr val="4B9C2D">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839CDC97-C934-E025-2FD5-B015709AFEFE}"/>
                </a:ext>
              </a:extLst>
            </p:cNvPr>
            <p:cNvSpPr/>
            <p:nvPr/>
          </p:nvSpPr>
          <p:spPr>
            <a:xfrm>
              <a:off x="7231343" y="2683966"/>
              <a:ext cx="822351" cy="3300402"/>
            </a:xfrm>
            <a:prstGeom prst="rect">
              <a:avLst/>
            </a:prstGeom>
            <a:solidFill>
              <a:srgbClr val="8260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09C76C66-3B3A-80FD-5AEB-D3EDBCE1E391}"/>
                </a:ext>
              </a:extLst>
            </p:cNvPr>
            <p:cNvSpPr/>
            <p:nvPr/>
          </p:nvSpPr>
          <p:spPr>
            <a:xfrm>
              <a:off x="5331931" y="2837744"/>
              <a:ext cx="822351" cy="3300402"/>
            </a:xfrm>
            <a:prstGeom prst="rect">
              <a:avLst/>
            </a:prstGeom>
            <a:solidFill>
              <a:srgbClr val="E65426">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forma 20">
              <a:extLst>
                <a:ext uri="{FF2B5EF4-FFF2-40B4-BE49-F238E27FC236}">
                  <a16:creationId xmlns:a16="http://schemas.microsoft.com/office/drawing/2014/main" id="{3551B6CF-806D-934F-6B1A-C65C59229BE3}"/>
                </a:ext>
              </a:extLst>
            </p:cNvPr>
            <p:cNvSpPr/>
            <p:nvPr/>
          </p:nvSpPr>
          <p:spPr>
            <a:xfrm>
              <a:off x="5268083" y="2971908"/>
              <a:ext cx="918126" cy="446288"/>
            </a:xfrm>
            <a:custGeom>
              <a:avLst/>
              <a:gdLst>
                <a:gd name="connsiteX0" fmla="*/ 0 w 1417692"/>
                <a:gd name="connsiteY0" fmla="*/ 708846 h 1417692"/>
                <a:gd name="connsiteX1" fmla="*/ 708846 w 1417692"/>
                <a:gd name="connsiteY1" fmla="*/ 0 h 1417692"/>
                <a:gd name="connsiteX2" fmla="*/ 1417692 w 1417692"/>
                <a:gd name="connsiteY2" fmla="*/ 708846 h 1417692"/>
                <a:gd name="connsiteX3" fmla="*/ 708846 w 1417692"/>
                <a:gd name="connsiteY3" fmla="*/ 1417692 h 1417692"/>
                <a:gd name="connsiteX4" fmla="*/ 0 w 1417692"/>
                <a:gd name="connsiteY4" fmla="*/ 708846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692" h="1417692">
                  <a:moveTo>
                    <a:pt x="0" y="708846"/>
                  </a:moveTo>
                  <a:cubicBezTo>
                    <a:pt x="0" y="317361"/>
                    <a:pt x="317361" y="0"/>
                    <a:pt x="708846" y="0"/>
                  </a:cubicBezTo>
                  <a:cubicBezTo>
                    <a:pt x="1100331" y="0"/>
                    <a:pt x="1417692" y="317361"/>
                    <a:pt x="1417692" y="708846"/>
                  </a:cubicBezTo>
                  <a:cubicBezTo>
                    <a:pt x="1417692" y="1100331"/>
                    <a:pt x="1100331" y="1417692"/>
                    <a:pt x="708846" y="1417692"/>
                  </a:cubicBezTo>
                  <a:cubicBezTo>
                    <a:pt x="317361" y="1417692"/>
                    <a:pt x="0" y="1100331"/>
                    <a:pt x="0" y="708846"/>
                  </a:cubicBez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1316" tIns="141316" rIns="141316" bIns="141316" numCol="1" spcCol="1270" anchor="ctr" anchorCtr="0">
              <a:noAutofit/>
            </a:bodyPr>
            <a:lstStyle/>
            <a:p>
              <a:pPr algn="ctr" defTabSz="570205">
                <a:lnSpc>
                  <a:spcPct val="90000"/>
                </a:lnSpc>
                <a:spcBef>
                  <a:spcPct val="0"/>
                </a:spcBef>
                <a:spcAft>
                  <a:spcPct val="35000"/>
                </a:spcAft>
              </a:pPr>
              <a:r>
                <a:rPr lang="it-IT" sz="1283" b="1">
                  <a:solidFill>
                    <a:schemeClr val="tx1"/>
                  </a:solidFill>
                </a:rPr>
                <a:t>Qualità    della vita</a:t>
              </a:r>
            </a:p>
          </p:txBody>
        </p:sp>
        <p:sp>
          <p:nvSpPr>
            <p:cNvPr id="22" name="Figura a mano libera: forma 21">
              <a:extLst>
                <a:ext uri="{FF2B5EF4-FFF2-40B4-BE49-F238E27FC236}">
                  <a16:creationId xmlns:a16="http://schemas.microsoft.com/office/drawing/2014/main" id="{57D5F039-FBF5-1276-BD66-51CC227BDAD0}"/>
                </a:ext>
              </a:extLst>
            </p:cNvPr>
            <p:cNvSpPr/>
            <p:nvPr/>
          </p:nvSpPr>
          <p:spPr>
            <a:xfrm>
              <a:off x="5416903" y="3218680"/>
              <a:ext cx="679098" cy="871389"/>
            </a:xfrm>
            <a:custGeom>
              <a:avLst/>
              <a:gdLst>
                <a:gd name="connsiteX0" fmla="*/ 0 w 2126538"/>
                <a:gd name="connsiteY0" fmla="*/ 0 h 1417692"/>
                <a:gd name="connsiteX1" fmla="*/ 2126538 w 2126538"/>
                <a:gd name="connsiteY1" fmla="*/ 0 h 1417692"/>
                <a:gd name="connsiteX2" fmla="*/ 2126538 w 2126538"/>
                <a:gd name="connsiteY2" fmla="*/ 1417692 h 1417692"/>
                <a:gd name="connsiteX3" fmla="*/ 0 w 2126538"/>
                <a:gd name="connsiteY3" fmla="*/ 1417692 h 1417692"/>
                <a:gd name="connsiteX4" fmla="*/ 0 w 2126538"/>
                <a:gd name="connsiteY4" fmla="*/ 0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538" h="1417692">
                  <a:moveTo>
                    <a:pt x="0" y="0"/>
                  </a:moveTo>
                  <a:lnTo>
                    <a:pt x="2126538" y="0"/>
                  </a:lnTo>
                  <a:lnTo>
                    <a:pt x="2126538" y="1417692"/>
                  </a:lnTo>
                  <a:lnTo>
                    <a:pt x="0" y="1417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Benessere</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Mobilità</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Comunità</a:t>
              </a:r>
            </a:p>
          </p:txBody>
        </p:sp>
        <p:sp>
          <p:nvSpPr>
            <p:cNvPr id="25" name="Figura a mano libera: forma 24">
              <a:extLst>
                <a:ext uri="{FF2B5EF4-FFF2-40B4-BE49-F238E27FC236}">
                  <a16:creationId xmlns:a16="http://schemas.microsoft.com/office/drawing/2014/main" id="{A8F8DC43-9D6E-AD34-8A8A-2B394D6E4707}"/>
                </a:ext>
              </a:extLst>
            </p:cNvPr>
            <p:cNvSpPr/>
            <p:nvPr/>
          </p:nvSpPr>
          <p:spPr>
            <a:xfrm>
              <a:off x="8934077" y="2425312"/>
              <a:ext cx="1182022" cy="871389"/>
            </a:xfrm>
            <a:custGeom>
              <a:avLst/>
              <a:gdLst>
                <a:gd name="connsiteX0" fmla="*/ 0 w 1556583"/>
                <a:gd name="connsiteY0" fmla="*/ 708846 h 1417692"/>
                <a:gd name="connsiteX1" fmla="*/ 778292 w 1556583"/>
                <a:gd name="connsiteY1" fmla="*/ 0 h 1417692"/>
                <a:gd name="connsiteX2" fmla="*/ 1556584 w 1556583"/>
                <a:gd name="connsiteY2" fmla="*/ 708846 h 1417692"/>
                <a:gd name="connsiteX3" fmla="*/ 778292 w 1556583"/>
                <a:gd name="connsiteY3" fmla="*/ 1417692 h 1417692"/>
                <a:gd name="connsiteX4" fmla="*/ 0 w 1556583"/>
                <a:gd name="connsiteY4" fmla="*/ 708846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583" h="1417692">
                  <a:moveTo>
                    <a:pt x="0" y="708846"/>
                  </a:moveTo>
                  <a:cubicBezTo>
                    <a:pt x="0" y="317361"/>
                    <a:pt x="348453" y="0"/>
                    <a:pt x="778292" y="0"/>
                  </a:cubicBezTo>
                  <a:cubicBezTo>
                    <a:pt x="1208131" y="0"/>
                    <a:pt x="1556584" y="317361"/>
                    <a:pt x="1556584" y="708846"/>
                  </a:cubicBezTo>
                  <a:cubicBezTo>
                    <a:pt x="1556584" y="1100331"/>
                    <a:pt x="1208131" y="1417692"/>
                    <a:pt x="778292" y="1417692"/>
                  </a:cubicBezTo>
                  <a:cubicBezTo>
                    <a:pt x="348453" y="1417692"/>
                    <a:pt x="0" y="1100331"/>
                    <a:pt x="0" y="708846"/>
                  </a:cubicBez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1316" tIns="141316" rIns="141316" bIns="141316" numCol="1" spcCol="1270" anchor="ctr" anchorCtr="0">
              <a:noAutofit/>
            </a:bodyPr>
            <a:lstStyle/>
            <a:p>
              <a:pPr algn="ctr" defTabSz="570205">
                <a:lnSpc>
                  <a:spcPct val="90000"/>
                </a:lnSpc>
                <a:spcBef>
                  <a:spcPct val="0"/>
                </a:spcBef>
                <a:spcAft>
                  <a:spcPct val="35000"/>
                </a:spcAft>
              </a:pPr>
              <a:r>
                <a:rPr lang="it-IT" sz="1283" b="1">
                  <a:solidFill>
                    <a:schemeClr val="tx1"/>
                  </a:solidFill>
                </a:rPr>
                <a:t>Clima e resilienza</a:t>
              </a:r>
            </a:p>
          </p:txBody>
        </p:sp>
        <p:sp>
          <p:nvSpPr>
            <p:cNvPr id="27" name="Figura a mano libera: forma 26">
              <a:extLst>
                <a:ext uri="{FF2B5EF4-FFF2-40B4-BE49-F238E27FC236}">
                  <a16:creationId xmlns:a16="http://schemas.microsoft.com/office/drawing/2014/main" id="{AEAE2C74-8507-5672-53B7-9726A59B31D0}"/>
                </a:ext>
              </a:extLst>
            </p:cNvPr>
            <p:cNvSpPr/>
            <p:nvPr/>
          </p:nvSpPr>
          <p:spPr>
            <a:xfrm>
              <a:off x="7040731" y="2548292"/>
              <a:ext cx="1208722" cy="871389"/>
            </a:xfrm>
            <a:custGeom>
              <a:avLst/>
              <a:gdLst>
                <a:gd name="connsiteX0" fmla="*/ 0 w 1833359"/>
                <a:gd name="connsiteY0" fmla="*/ 708846 h 1417692"/>
                <a:gd name="connsiteX1" fmla="*/ 916680 w 1833359"/>
                <a:gd name="connsiteY1" fmla="*/ 0 h 1417692"/>
                <a:gd name="connsiteX2" fmla="*/ 1833360 w 1833359"/>
                <a:gd name="connsiteY2" fmla="*/ 708846 h 1417692"/>
                <a:gd name="connsiteX3" fmla="*/ 916680 w 1833359"/>
                <a:gd name="connsiteY3" fmla="*/ 1417692 h 1417692"/>
                <a:gd name="connsiteX4" fmla="*/ 0 w 1833359"/>
                <a:gd name="connsiteY4" fmla="*/ 708846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359" h="1417692">
                  <a:moveTo>
                    <a:pt x="0" y="708846"/>
                  </a:moveTo>
                  <a:cubicBezTo>
                    <a:pt x="0" y="317361"/>
                    <a:pt x="410412" y="0"/>
                    <a:pt x="916680" y="0"/>
                  </a:cubicBezTo>
                  <a:cubicBezTo>
                    <a:pt x="1422948" y="0"/>
                    <a:pt x="1833360" y="317361"/>
                    <a:pt x="1833360" y="708846"/>
                  </a:cubicBezTo>
                  <a:cubicBezTo>
                    <a:pt x="1833360" y="1100331"/>
                    <a:pt x="1422948" y="1417692"/>
                    <a:pt x="916680" y="1417692"/>
                  </a:cubicBezTo>
                  <a:cubicBezTo>
                    <a:pt x="410412" y="1417692"/>
                    <a:pt x="0" y="1100331"/>
                    <a:pt x="0" y="708846"/>
                  </a:cubicBez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1316" tIns="141316" rIns="141316" bIns="141316" numCol="1" spcCol="1270" anchor="ctr" anchorCtr="0">
              <a:noAutofit/>
            </a:bodyPr>
            <a:lstStyle/>
            <a:p>
              <a:pPr algn="ctr" defTabSz="570205">
                <a:lnSpc>
                  <a:spcPct val="90000"/>
                </a:lnSpc>
                <a:spcBef>
                  <a:spcPct val="0"/>
                </a:spcBef>
                <a:spcAft>
                  <a:spcPct val="35000"/>
                </a:spcAft>
              </a:pPr>
              <a:r>
                <a:rPr lang="it-IT" sz="1283" b="1">
                  <a:solidFill>
                    <a:schemeClr val="tx1"/>
                  </a:solidFill>
                </a:rPr>
                <a:t>Allocazione delle risorse</a:t>
              </a:r>
            </a:p>
          </p:txBody>
        </p:sp>
        <p:sp>
          <p:nvSpPr>
            <p:cNvPr id="28" name="Figura a mano libera: forma 27">
              <a:extLst>
                <a:ext uri="{FF2B5EF4-FFF2-40B4-BE49-F238E27FC236}">
                  <a16:creationId xmlns:a16="http://schemas.microsoft.com/office/drawing/2014/main" id="{44513176-0B3A-1486-CA16-43EDF17C679B}"/>
                </a:ext>
              </a:extLst>
            </p:cNvPr>
            <p:cNvSpPr/>
            <p:nvPr/>
          </p:nvSpPr>
          <p:spPr>
            <a:xfrm>
              <a:off x="7312092" y="3014581"/>
              <a:ext cx="1050514" cy="871389"/>
            </a:xfrm>
            <a:custGeom>
              <a:avLst/>
              <a:gdLst>
                <a:gd name="connsiteX0" fmla="*/ 0 w 2750039"/>
                <a:gd name="connsiteY0" fmla="*/ 0 h 1417692"/>
                <a:gd name="connsiteX1" fmla="*/ 2750039 w 2750039"/>
                <a:gd name="connsiteY1" fmla="*/ 0 h 1417692"/>
                <a:gd name="connsiteX2" fmla="*/ 2750039 w 2750039"/>
                <a:gd name="connsiteY2" fmla="*/ 1417692 h 1417692"/>
                <a:gd name="connsiteX3" fmla="*/ 0 w 2750039"/>
                <a:gd name="connsiteY3" fmla="*/ 1417692 h 1417692"/>
                <a:gd name="connsiteX4" fmla="*/ 0 w 2750039"/>
                <a:gd name="connsiteY4" fmla="*/ 0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039" h="1417692">
                  <a:moveTo>
                    <a:pt x="0" y="0"/>
                  </a:moveTo>
                  <a:lnTo>
                    <a:pt x="2750039" y="0"/>
                  </a:lnTo>
                  <a:lnTo>
                    <a:pt x="2750039" y="1417692"/>
                  </a:lnTo>
                  <a:lnTo>
                    <a:pt x="0" y="1417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Materiali</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Energia</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Acqua</a:t>
              </a:r>
            </a:p>
          </p:txBody>
        </p:sp>
        <p:sp>
          <p:nvSpPr>
            <p:cNvPr id="29" name="Figura a mano libera: forma 28">
              <a:extLst>
                <a:ext uri="{FF2B5EF4-FFF2-40B4-BE49-F238E27FC236}">
                  <a16:creationId xmlns:a16="http://schemas.microsoft.com/office/drawing/2014/main" id="{69DED3DC-9FDA-E2C6-3D52-4CA09385CBAA}"/>
                </a:ext>
              </a:extLst>
            </p:cNvPr>
            <p:cNvSpPr/>
            <p:nvPr/>
          </p:nvSpPr>
          <p:spPr>
            <a:xfrm>
              <a:off x="7962638" y="3022359"/>
              <a:ext cx="1208722" cy="871389"/>
            </a:xfrm>
            <a:custGeom>
              <a:avLst/>
              <a:gdLst>
                <a:gd name="connsiteX0" fmla="*/ 0 w 1417692"/>
                <a:gd name="connsiteY0" fmla="*/ 708846 h 1417692"/>
                <a:gd name="connsiteX1" fmla="*/ 708846 w 1417692"/>
                <a:gd name="connsiteY1" fmla="*/ 0 h 1417692"/>
                <a:gd name="connsiteX2" fmla="*/ 1417692 w 1417692"/>
                <a:gd name="connsiteY2" fmla="*/ 708846 h 1417692"/>
                <a:gd name="connsiteX3" fmla="*/ 708846 w 1417692"/>
                <a:gd name="connsiteY3" fmla="*/ 1417692 h 1417692"/>
                <a:gd name="connsiteX4" fmla="*/ 0 w 1417692"/>
                <a:gd name="connsiteY4" fmla="*/ 708846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692" h="1417692">
                  <a:moveTo>
                    <a:pt x="0" y="708846"/>
                  </a:moveTo>
                  <a:cubicBezTo>
                    <a:pt x="0" y="317361"/>
                    <a:pt x="317361" y="0"/>
                    <a:pt x="708846" y="0"/>
                  </a:cubicBezTo>
                  <a:cubicBezTo>
                    <a:pt x="1100331" y="0"/>
                    <a:pt x="1417692" y="317361"/>
                    <a:pt x="1417692" y="708846"/>
                  </a:cubicBezTo>
                  <a:cubicBezTo>
                    <a:pt x="1417692" y="1100331"/>
                    <a:pt x="1100331" y="1417692"/>
                    <a:pt x="708846" y="1417692"/>
                  </a:cubicBezTo>
                  <a:cubicBezTo>
                    <a:pt x="317361" y="1417692"/>
                    <a:pt x="0" y="1100331"/>
                    <a:pt x="0" y="708846"/>
                  </a:cubicBez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1316" tIns="141316" rIns="141316" bIns="141316" numCol="1" spcCol="1270" anchor="ctr" anchorCtr="0">
              <a:noAutofit/>
            </a:bodyPr>
            <a:lstStyle/>
            <a:p>
              <a:pPr algn="ctr" defTabSz="570205">
                <a:lnSpc>
                  <a:spcPct val="90000"/>
                </a:lnSpc>
                <a:spcBef>
                  <a:spcPct val="0"/>
                </a:spcBef>
                <a:spcAft>
                  <a:spcPct val="35000"/>
                </a:spcAft>
              </a:pPr>
              <a:r>
                <a:rPr lang="it-IT" sz="1283" b="1">
                  <a:solidFill>
                    <a:schemeClr val="tx1"/>
                  </a:solidFill>
                </a:rPr>
                <a:t>Mondo naturale</a:t>
              </a:r>
            </a:p>
          </p:txBody>
        </p:sp>
        <p:sp>
          <p:nvSpPr>
            <p:cNvPr id="30" name="Figura a mano libera: forma 29">
              <a:extLst>
                <a:ext uri="{FF2B5EF4-FFF2-40B4-BE49-F238E27FC236}">
                  <a16:creationId xmlns:a16="http://schemas.microsoft.com/office/drawing/2014/main" id="{79E40BE5-3779-7E5B-8C7F-A781697BB8E4}"/>
                </a:ext>
              </a:extLst>
            </p:cNvPr>
            <p:cNvSpPr/>
            <p:nvPr/>
          </p:nvSpPr>
          <p:spPr>
            <a:xfrm>
              <a:off x="8199191" y="3459744"/>
              <a:ext cx="1108289" cy="871389"/>
            </a:xfrm>
            <a:custGeom>
              <a:avLst/>
              <a:gdLst>
                <a:gd name="connsiteX0" fmla="*/ 0 w 2126538"/>
                <a:gd name="connsiteY0" fmla="*/ 0 h 1417692"/>
                <a:gd name="connsiteX1" fmla="*/ 2126538 w 2126538"/>
                <a:gd name="connsiteY1" fmla="*/ 0 h 1417692"/>
                <a:gd name="connsiteX2" fmla="*/ 2126538 w 2126538"/>
                <a:gd name="connsiteY2" fmla="*/ 1417692 h 1417692"/>
                <a:gd name="connsiteX3" fmla="*/ 0 w 2126538"/>
                <a:gd name="connsiteY3" fmla="*/ 1417692 h 1417692"/>
                <a:gd name="connsiteX4" fmla="*/ 0 w 2126538"/>
                <a:gd name="connsiteY4" fmla="*/ 0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538" h="1417692">
                  <a:moveTo>
                    <a:pt x="0" y="0"/>
                  </a:moveTo>
                  <a:lnTo>
                    <a:pt x="2126538" y="0"/>
                  </a:lnTo>
                  <a:lnTo>
                    <a:pt x="2126538" y="1417692"/>
                  </a:lnTo>
                  <a:lnTo>
                    <a:pt x="0" y="1417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Ubicazione</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Conservazione</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Ecologia</a:t>
              </a:r>
            </a:p>
          </p:txBody>
        </p:sp>
        <p:grpSp>
          <p:nvGrpSpPr>
            <p:cNvPr id="2" name="Group 2">
              <a:extLst>
                <a:ext uri="{FF2B5EF4-FFF2-40B4-BE49-F238E27FC236}">
                  <a16:creationId xmlns:a16="http://schemas.microsoft.com/office/drawing/2014/main" id="{A5B1765D-978D-41A0-9365-2DEC11CF9701}"/>
                </a:ext>
              </a:extLst>
            </p:cNvPr>
            <p:cNvGrpSpPr/>
            <p:nvPr/>
          </p:nvGrpSpPr>
          <p:grpSpPr>
            <a:xfrm>
              <a:off x="5462339" y="2209363"/>
              <a:ext cx="556260" cy="554990"/>
              <a:chOff x="0" y="0"/>
              <a:chExt cx="556260" cy="554990"/>
            </a:xfrm>
          </p:grpSpPr>
          <p:sp>
            <p:nvSpPr>
              <p:cNvPr id="3" name="Shape 3">
                <a:extLst>
                  <a:ext uri="{FF2B5EF4-FFF2-40B4-BE49-F238E27FC236}">
                    <a16:creationId xmlns:a16="http://schemas.microsoft.com/office/drawing/2014/main" id="{9B3B7459-6DF3-1D4B-2BA7-07A554A0DA88}"/>
                  </a:ext>
                </a:extLst>
              </p:cNvPr>
              <p:cNvSpPr/>
              <p:nvPr/>
            </p:nvSpPr>
            <p:spPr>
              <a:xfrm>
                <a:off x="0" y="0"/>
                <a:ext cx="556260" cy="554990"/>
              </a:xfrm>
              <a:custGeom>
                <a:avLst/>
                <a:gdLst/>
                <a:ahLst/>
                <a:cxnLst/>
                <a:rect l="0" t="0" r="0" b="0"/>
                <a:pathLst>
                  <a:path w="556260" h="554990">
                    <a:moveTo>
                      <a:pt x="277368" y="554736"/>
                    </a:moveTo>
                    <a:lnTo>
                      <a:pt x="227316" y="550291"/>
                    </a:lnTo>
                    <a:lnTo>
                      <a:pt x="180287" y="537468"/>
                    </a:lnTo>
                    <a:lnTo>
                      <a:pt x="137047" y="517031"/>
                    </a:lnTo>
                    <a:lnTo>
                      <a:pt x="98359" y="489745"/>
                    </a:lnTo>
                    <a:lnTo>
                      <a:pt x="64990" y="456376"/>
                    </a:lnTo>
                    <a:lnTo>
                      <a:pt x="37704" y="417688"/>
                    </a:lnTo>
                    <a:lnTo>
                      <a:pt x="17267" y="374448"/>
                    </a:lnTo>
                    <a:lnTo>
                      <a:pt x="4444" y="327419"/>
                    </a:lnTo>
                    <a:lnTo>
                      <a:pt x="0" y="277368"/>
                    </a:lnTo>
                    <a:lnTo>
                      <a:pt x="4444" y="227316"/>
                    </a:lnTo>
                    <a:lnTo>
                      <a:pt x="17267" y="180287"/>
                    </a:lnTo>
                    <a:lnTo>
                      <a:pt x="37704" y="137047"/>
                    </a:lnTo>
                    <a:lnTo>
                      <a:pt x="64990" y="98359"/>
                    </a:lnTo>
                    <a:lnTo>
                      <a:pt x="98359" y="64990"/>
                    </a:lnTo>
                    <a:lnTo>
                      <a:pt x="137047" y="37704"/>
                    </a:lnTo>
                    <a:lnTo>
                      <a:pt x="180287" y="17267"/>
                    </a:lnTo>
                    <a:lnTo>
                      <a:pt x="227316" y="4444"/>
                    </a:lnTo>
                    <a:lnTo>
                      <a:pt x="277368" y="0"/>
                    </a:lnTo>
                    <a:lnTo>
                      <a:pt x="322580" y="3610"/>
                    </a:lnTo>
                    <a:lnTo>
                      <a:pt x="365479" y="14069"/>
                    </a:lnTo>
                    <a:lnTo>
                      <a:pt x="405489" y="30819"/>
                    </a:lnTo>
                    <a:lnTo>
                      <a:pt x="442033" y="53303"/>
                    </a:lnTo>
                    <a:lnTo>
                      <a:pt x="474535" y="80962"/>
                    </a:lnTo>
                    <a:lnTo>
                      <a:pt x="502420" y="113239"/>
                    </a:lnTo>
                    <a:lnTo>
                      <a:pt x="525110" y="149576"/>
                    </a:lnTo>
                    <a:lnTo>
                      <a:pt x="542031" y="189414"/>
                    </a:lnTo>
                    <a:lnTo>
                      <a:pt x="552606" y="232198"/>
                    </a:lnTo>
                    <a:lnTo>
                      <a:pt x="556260" y="277368"/>
                    </a:lnTo>
                    <a:lnTo>
                      <a:pt x="552606" y="322537"/>
                    </a:lnTo>
                    <a:lnTo>
                      <a:pt x="542031" y="365321"/>
                    </a:lnTo>
                    <a:lnTo>
                      <a:pt x="525110" y="405159"/>
                    </a:lnTo>
                    <a:lnTo>
                      <a:pt x="502420" y="441496"/>
                    </a:lnTo>
                    <a:lnTo>
                      <a:pt x="474535" y="473773"/>
                    </a:lnTo>
                    <a:lnTo>
                      <a:pt x="442033" y="501432"/>
                    </a:lnTo>
                    <a:lnTo>
                      <a:pt x="405489" y="523916"/>
                    </a:lnTo>
                    <a:lnTo>
                      <a:pt x="365479" y="540666"/>
                    </a:lnTo>
                    <a:lnTo>
                      <a:pt x="322580" y="551125"/>
                    </a:lnTo>
                    <a:lnTo>
                      <a:pt x="277368" y="554736"/>
                    </a:lnTo>
                    <a:close/>
                  </a:path>
                </a:pathLst>
              </a:custGeom>
              <a:solidFill>
                <a:srgbClr val="E65426"/>
              </a:solidFill>
            </p:spPr>
            <p:txBody>
              <a:bodyPr/>
              <a:lstStyle/>
              <a:p>
                <a:endParaRPr lang="it-IT"/>
              </a:p>
            </p:txBody>
          </p:sp>
          <p:sp>
            <p:nvSpPr>
              <p:cNvPr id="5" name="Shape 4">
                <a:extLst>
                  <a:ext uri="{FF2B5EF4-FFF2-40B4-BE49-F238E27FC236}">
                    <a16:creationId xmlns:a16="http://schemas.microsoft.com/office/drawing/2014/main" id="{2F9DAE19-5EC3-7515-21F5-4D338A5E4577}"/>
                  </a:ext>
                </a:extLst>
              </p:cNvPr>
              <p:cNvSpPr/>
              <p:nvPr/>
            </p:nvSpPr>
            <p:spPr>
              <a:xfrm>
                <a:off x="92964" y="73151"/>
                <a:ext cx="368935" cy="335280"/>
              </a:xfrm>
              <a:custGeom>
                <a:avLst/>
                <a:gdLst/>
                <a:ahLst/>
                <a:cxnLst/>
                <a:rect l="0" t="0" r="0" b="0"/>
                <a:pathLst>
                  <a:path w="368935" h="335280">
                    <a:moveTo>
                      <a:pt x="152349" y="147828"/>
                    </a:moveTo>
                    <a:lnTo>
                      <a:pt x="111252" y="147828"/>
                    </a:lnTo>
                    <a:lnTo>
                      <a:pt x="118371" y="141279"/>
                    </a:lnTo>
                    <a:lnTo>
                      <a:pt x="125920" y="135445"/>
                    </a:lnTo>
                    <a:lnTo>
                      <a:pt x="133754" y="130468"/>
                    </a:lnTo>
                    <a:lnTo>
                      <a:pt x="141732" y="126492"/>
                    </a:lnTo>
                    <a:lnTo>
                      <a:pt x="130373" y="115752"/>
                    </a:lnTo>
                    <a:lnTo>
                      <a:pt x="121729" y="102298"/>
                    </a:lnTo>
                    <a:lnTo>
                      <a:pt x="116228" y="86844"/>
                    </a:lnTo>
                    <a:lnTo>
                      <a:pt x="114300" y="70104"/>
                    </a:lnTo>
                    <a:lnTo>
                      <a:pt x="119895" y="43076"/>
                    </a:lnTo>
                    <a:lnTo>
                      <a:pt x="135064" y="20764"/>
                    </a:lnTo>
                    <a:lnTo>
                      <a:pt x="157376" y="5595"/>
                    </a:lnTo>
                    <a:lnTo>
                      <a:pt x="184404" y="0"/>
                    </a:lnTo>
                    <a:lnTo>
                      <a:pt x="212074" y="5595"/>
                    </a:lnTo>
                    <a:lnTo>
                      <a:pt x="234315" y="20764"/>
                    </a:lnTo>
                    <a:lnTo>
                      <a:pt x="235706" y="22860"/>
                    </a:lnTo>
                    <a:lnTo>
                      <a:pt x="184404" y="22860"/>
                    </a:lnTo>
                    <a:lnTo>
                      <a:pt x="166092" y="26598"/>
                    </a:lnTo>
                    <a:lnTo>
                      <a:pt x="151066" y="36766"/>
                    </a:lnTo>
                    <a:lnTo>
                      <a:pt x="140898" y="51792"/>
                    </a:lnTo>
                    <a:lnTo>
                      <a:pt x="137160" y="70104"/>
                    </a:lnTo>
                    <a:lnTo>
                      <a:pt x="140898" y="88415"/>
                    </a:lnTo>
                    <a:lnTo>
                      <a:pt x="151066" y="103441"/>
                    </a:lnTo>
                    <a:lnTo>
                      <a:pt x="166092" y="113609"/>
                    </a:lnTo>
                    <a:lnTo>
                      <a:pt x="184404" y="117348"/>
                    </a:lnTo>
                    <a:lnTo>
                      <a:pt x="236747" y="117348"/>
                    </a:lnTo>
                    <a:lnTo>
                      <a:pt x="227076" y="126492"/>
                    </a:lnTo>
                    <a:lnTo>
                      <a:pt x="235696" y="130468"/>
                    </a:lnTo>
                    <a:lnTo>
                      <a:pt x="243459" y="135445"/>
                    </a:lnTo>
                    <a:lnTo>
                      <a:pt x="249329" y="140208"/>
                    </a:lnTo>
                    <a:lnTo>
                      <a:pt x="184404" y="140208"/>
                    </a:lnTo>
                    <a:lnTo>
                      <a:pt x="161639" y="143494"/>
                    </a:lnTo>
                    <a:lnTo>
                      <a:pt x="152349" y="147828"/>
                    </a:lnTo>
                    <a:close/>
                  </a:path>
                  <a:path w="368935" h="335280">
                    <a:moveTo>
                      <a:pt x="236747" y="117348"/>
                    </a:moveTo>
                    <a:lnTo>
                      <a:pt x="184404" y="117348"/>
                    </a:lnTo>
                    <a:lnTo>
                      <a:pt x="202715" y="113609"/>
                    </a:lnTo>
                    <a:lnTo>
                      <a:pt x="217741" y="103441"/>
                    </a:lnTo>
                    <a:lnTo>
                      <a:pt x="227909" y="88415"/>
                    </a:lnTo>
                    <a:lnTo>
                      <a:pt x="231648" y="70104"/>
                    </a:lnTo>
                    <a:lnTo>
                      <a:pt x="227909" y="51792"/>
                    </a:lnTo>
                    <a:lnTo>
                      <a:pt x="217741" y="36766"/>
                    </a:lnTo>
                    <a:lnTo>
                      <a:pt x="202715" y="26598"/>
                    </a:lnTo>
                    <a:lnTo>
                      <a:pt x="184404" y="22860"/>
                    </a:lnTo>
                    <a:lnTo>
                      <a:pt x="235706" y="22860"/>
                    </a:lnTo>
                    <a:lnTo>
                      <a:pt x="249126" y="43076"/>
                    </a:lnTo>
                    <a:lnTo>
                      <a:pt x="254508" y="70104"/>
                    </a:lnTo>
                    <a:lnTo>
                      <a:pt x="252579" y="86844"/>
                    </a:lnTo>
                    <a:lnTo>
                      <a:pt x="247078" y="102298"/>
                    </a:lnTo>
                    <a:lnTo>
                      <a:pt x="238434" y="115752"/>
                    </a:lnTo>
                    <a:lnTo>
                      <a:pt x="236747" y="117348"/>
                    </a:lnTo>
                    <a:close/>
                  </a:path>
                  <a:path w="368935" h="335280">
                    <a:moveTo>
                      <a:pt x="368808" y="335280"/>
                    </a:moveTo>
                    <a:lnTo>
                      <a:pt x="0" y="335280"/>
                    </a:lnTo>
                    <a:lnTo>
                      <a:pt x="0" y="231648"/>
                    </a:lnTo>
                    <a:lnTo>
                      <a:pt x="2214" y="214050"/>
                    </a:lnTo>
                    <a:lnTo>
                      <a:pt x="8572" y="198310"/>
                    </a:lnTo>
                    <a:lnTo>
                      <a:pt x="18645" y="185142"/>
                    </a:lnTo>
                    <a:lnTo>
                      <a:pt x="32004" y="175260"/>
                    </a:lnTo>
                    <a:lnTo>
                      <a:pt x="26884" y="168116"/>
                    </a:lnTo>
                    <a:lnTo>
                      <a:pt x="23050" y="160401"/>
                    </a:lnTo>
                    <a:lnTo>
                      <a:pt x="20645" y="152114"/>
                    </a:lnTo>
                    <a:lnTo>
                      <a:pt x="19812" y="143256"/>
                    </a:lnTo>
                    <a:lnTo>
                      <a:pt x="23312" y="125182"/>
                    </a:lnTo>
                    <a:lnTo>
                      <a:pt x="32956" y="110680"/>
                    </a:lnTo>
                    <a:lnTo>
                      <a:pt x="47458" y="101036"/>
                    </a:lnTo>
                    <a:lnTo>
                      <a:pt x="65532" y="97536"/>
                    </a:lnTo>
                    <a:lnTo>
                      <a:pt x="83843" y="101036"/>
                    </a:lnTo>
                    <a:lnTo>
                      <a:pt x="98869" y="110680"/>
                    </a:lnTo>
                    <a:lnTo>
                      <a:pt x="105681" y="120396"/>
                    </a:lnTo>
                    <a:lnTo>
                      <a:pt x="65532" y="120396"/>
                    </a:lnTo>
                    <a:lnTo>
                      <a:pt x="56816" y="122253"/>
                    </a:lnTo>
                    <a:lnTo>
                      <a:pt x="49530" y="127254"/>
                    </a:lnTo>
                    <a:lnTo>
                      <a:pt x="44529" y="134540"/>
                    </a:lnTo>
                    <a:lnTo>
                      <a:pt x="42672" y="143256"/>
                    </a:lnTo>
                    <a:lnTo>
                      <a:pt x="44529" y="151971"/>
                    </a:lnTo>
                    <a:lnTo>
                      <a:pt x="49530" y="159258"/>
                    </a:lnTo>
                    <a:lnTo>
                      <a:pt x="56816" y="164258"/>
                    </a:lnTo>
                    <a:lnTo>
                      <a:pt x="65532" y="166116"/>
                    </a:lnTo>
                    <a:lnTo>
                      <a:pt x="126504" y="166116"/>
                    </a:lnTo>
                    <a:lnTo>
                      <a:pt x="125253" y="167211"/>
                    </a:lnTo>
                    <a:lnTo>
                      <a:pt x="112776" y="185928"/>
                    </a:lnTo>
                    <a:lnTo>
                      <a:pt x="111252" y="188976"/>
                    </a:lnTo>
                    <a:lnTo>
                      <a:pt x="65532" y="188976"/>
                    </a:lnTo>
                    <a:lnTo>
                      <a:pt x="49220" y="192428"/>
                    </a:lnTo>
                    <a:lnTo>
                      <a:pt x="35623" y="201739"/>
                    </a:lnTo>
                    <a:lnTo>
                      <a:pt x="26312" y="215336"/>
                    </a:lnTo>
                    <a:lnTo>
                      <a:pt x="22860" y="231648"/>
                    </a:lnTo>
                    <a:lnTo>
                      <a:pt x="22860" y="310896"/>
                    </a:lnTo>
                    <a:lnTo>
                      <a:pt x="368808" y="310896"/>
                    </a:lnTo>
                    <a:lnTo>
                      <a:pt x="368808" y="335280"/>
                    </a:lnTo>
                    <a:close/>
                  </a:path>
                  <a:path w="368935" h="335280">
                    <a:moveTo>
                      <a:pt x="281390" y="147828"/>
                    </a:moveTo>
                    <a:lnTo>
                      <a:pt x="257556" y="147828"/>
                    </a:lnTo>
                    <a:lnTo>
                      <a:pt x="257556" y="143256"/>
                    </a:lnTo>
                    <a:lnTo>
                      <a:pt x="261056" y="125182"/>
                    </a:lnTo>
                    <a:lnTo>
                      <a:pt x="270700" y="110680"/>
                    </a:lnTo>
                    <a:lnTo>
                      <a:pt x="285202" y="101036"/>
                    </a:lnTo>
                    <a:lnTo>
                      <a:pt x="303276" y="97536"/>
                    </a:lnTo>
                    <a:lnTo>
                      <a:pt x="321587" y="101036"/>
                    </a:lnTo>
                    <a:lnTo>
                      <a:pt x="336613" y="110680"/>
                    </a:lnTo>
                    <a:lnTo>
                      <a:pt x="343425" y="120396"/>
                    </a:lnTo>
                    <a:lnTo>
                      <a:pt x="303276" y="120396"/>
                    </a:lnTo>
                    <a:lnTo>
                      <a:pt x="294560" y="122253"/>
                    </a:lnTo>
                    <a:lnTo>
                      <a:pt x="287274" y="127254"/>
                    </a:lnTo>
                    <a:lnTo>
                      <a:pt x="282273" y="134540"/>
                    </a:lnTo>
                    <a:lnTo>
                      <a:pt x="280416" y="143256"/>
                    </a:lnTo>
                    <a:lnTo>
                      <a:pt x="281390" y="147828"/>
                    </a:lnTo>
                    <a:close/>
                  </a:path>
                  <a:path w="368935" h="335280">
                    <a:moveTo>
                      <a:pt x="126504" y="166116"/>
                    </a:moveTo>
                    <a:lnTo>
                      <a:pt x="65532" y="166116"/>
                    </a:lnTo>
                    <a:lnTo>
                      <a:pt x="74247" y="164258"/>
                    </a:lnTo>
                    <a:lnTo>
                      <a:pt x="81534" y="159258"/>
                    </a:lnTo>
                    <a:lnTo>
                      <a:pt x="86534" y="151971"/>
                    </a:lnTo>
                    <a:lnTo>
                      <a:pt x="88392" y="143256"/>
                    </a:lnTo>
                    <a:lnTo>
                      <a:pt x="86534" y="134540"/>
                    </a:lnTo>
                    <a:lnTo>
                      <a:pt x="81534" y="127254"/>
                    </a:lnTo>
                    <a:lnTo>
                      <a:pt x="74247" y="122253"/>
                    </a:lnTo>
                    <a:lnTo>
                      <a:pt x="65532" y="120396"/>
                    </a:lnTo>
                    <a:lnTo>
                      <a:pt x="105681" y="120396"/>
                    </a:lnTo>
                    <a:lnTo>
                      <a:pt x="109037" y="125182"/>
                    </a:lnTo>
                    <a:lnTo>
                      <a:pt x="112776" y="143256"/>
                    </a:lnTo>
                    <a:lnTo>
                      <a:pt x="112776" y="144780"/>
                    </a:lnTo>
                    <a:lnTo>
                      <a:pt x="111252" y="146304"/>
                    </a:lnTo>
                    <a:lnTo>
                      <a:pt x="111252" y="147828"/>
                    </a:lnTo>
                    <a:lnTo>
                      <a:pt x="152349" y="147828"/>
                    </a:lnTo>
                    <a:lnTo>
                      <a:pt x="141732" y="152781"/>
                    </a:lnTo>
                    <a:lnTo>
                      <a:pt x="126504" y="166116"/>
                    </a:lnTo>
                    <a:close/>
                  </a:path>
                  <a:path w="368935" h="335280">
                    <a:moveTo>
                      <a:pt x="343291" y="166116"/>
                    </a:moveTo>
                    <a:lnTo>
                      <a:pt x="303276" y="166116"/>
                    </a:lnTo>
                    <a:lnTo>
                      <a:pt x="311991" y="164258"/>
                    </a:lnTo>
                    <a:lnTo>
                      <a:pt x="319278" y="159258"/>
                    </a:lnTo>
                    <a:lnTo>
                      <a:pt x="324278" y="151971"/>
                    </a:lnTo>
                    <a:lnTo>
                      <a:pt x="326136" y="143256"/>
                    </a:lnTo>
                    <a:lnTo>
                      <a:pt x="324278" y="134540"/>
                    </a:lnTo>
                    <a:lnTo>
                      <a:pt x="319278" y="127254"/>
                    </a:lnTo>
                    <a:lnTo>
                      <a:pt x="311991" y="122253"/>
                    </a:lnTo>
                    <a:lnTo>
                      <a:pt x="303276" y="120396"/>
                    </a:lnTo>
                    <a:lnTo>
                      <a:pt x="343425" y="120396"/>
                    </a:lnTo>
                    <a:lnTo>
                      <a:pt x="346781" y="125182"/>
                    </a:lnTo>
                    <a:lnTo>
                      <a:pt x="350520" y="143256"/>
                    </a:lnTo>
                    <a:lnTo>
                      <a:pt x="349448" y="152114"/>
                    </a:lnTo>
                    <a:lnTo>
                      <a:pt x="346519" y="160401"/>
                    </a:lnTo>
                    <a:lnTo>
                      <a:pt x="343291" y="166116"/>
                    </a:lnTo>
                    <a:close/>
                  </a:path>
                  <a:path w="368935" h="335280">
                    <a:moveTo>
                      <a:pt x="288036" y="310896"/>
                    </a:moveTo>
                    <a:lnTo>
                      <a:pt x="265176" y="310896"/>
                    </a:lnTo>
                    <a:lnTo>
                      <a:pt x="265176" y="214884"/>
                    </a:lnTo>
                    <a:lnTo>
                      <a:pt x="263652" y="208788"/>
                    </a:lnTo>
                    <a:lnTo>
                      <a:pt x="263652" y="204216"/>
                    </a:lnTo>
                    <a:lnTo>
                      <a:pt x="262128" y="198120"/>
                    </a:lnTo>
                    <a:lnTo>
                      <a:pt x="259080" y="188976"/>
                    </a:lnTo>
                    <a:lnTo>
                      <a:pt x="256032" y="185928"/>
                    </a:lnTo>
                    <a:lnTo>
                      <a:pt x="244197" y="167211"/>
                    </a:lnTo>
                    <a:lnTo>
                      <a:pt x="227647" y="152781"/>
                    </a:lnTo>
                    <a:lnTo>
                      <a:pt x="207383" y="143494"/>
                    </a:lnTo>
                    <a:lnTo>
                      <a:pt x="184404" y="140208"/>
                    </a:lnTo>
                    <a:lnTo>
                      <a:pt x="249329" y="140208"/>
                    </a:lnTo>
                    <a:lnTo>
                      <a:pt x="250650" y="141279"/>
                    </a:lnTo>
                    <a:lnTo>
                      <a:pt x="257556" y="147828"/>
                    </a:lnTo>
                    <a:lnTo>
                      <a:pt x="281390" y="147828"/>
                    </a:lnTo>
                    <a:lnTo>
                      <a:pt x="282273" y="151971"/>
                    </a:lnTo>
                    <a:lnTo>
                      <a:pt x="287274" y="159258"/>
                    </a:lnTo>
                    <a:lnTo>
                      <a:pt x="294560" y="164258"/>
                    </a:lnTo>
                    <a:lnTo>
                      <a:pt x="303276" y="166116"/>
                    </a:lnTo>
                    <a:lnTo>
                      <a:pt x="343291" y="166116"/>
                    </a:lnTo>
                    <a:lnTo>
                      <a:pt x="342161" y="168116"/>
                    </a:lnTo>
                    <a:lnTo>
                      <a:pt x="336804" y="175260"/>
                    </a:lnTo>
                    <a:lnTo>
                      <a:pt x="350162" y="185142"/>
                    </a:lnTo>
                    <a:lnTo>
                      <a:pt x="353095" y="188976"/>
                    </a:lnTo>
                    <a:lnTo>
                      <a:pt x="297180" y="188976"/>
                    </a:lnTo>
                    <a:lnTo>
                      <a:pt x="291084" y="190500"/>
                    </a:lnTo>
                    <a:lnTo>
                      <a:pt x="284988" y="193548"/>
                    </a:lnTo>
                    <a:lnTo>
                      <a:pt x="286750" y="200406"/>
                    </a:lnTo>
                    <a:lnTo>
                      <a:pt x="287655" y="207264"/>
                    </a:lnTo>
                    <a:lnTo>
                      <a:pt x="287984" y="214050"/>
                    </a:lnTo>
                    <a:lnTo>
                      <a:pt x="288036" y="310896"/>
                    </a:lnTo>
                    <a:close/>
                  </a:path>
                  <a:path w="368935" h="335280">
                    <a:moveTo>
                      <a:pt x="103632" y="310896"/>
                    </a:moveTo>
                    <a:lnTo>
                      <a:pt x="80772" y="310896"/>
                    </a:lnTo>
                    <a:lnTo>
                      <a:pt x="80888" y="217932"/>
                    </a:lnTo>
                    <a:lnTo>
                      <a:pt x="81041" y="214050"/>
                    </a:lnTo>
                    <a:lnTo>
                      <a:pt x="81724" y="207264"/>
                    </a:lnTo>
                    <a:lnTo>
                      <a:pt x="82700" y="200406"/>
                    </a:lnTo>
                    <a:lnTo>
                      <a:pt x="83820" y="193548"/>
                    </a:lnTo>
                    <a:lnTo>
                      <a:pt x="79248" y="190500"/>
                    </a:lnTo>
                    <a:lnTo>
                      <a:pt x="73152" y="188976"/>
                    </a:lnTo>
                    <a:lnTo>
                      <a:pt x="111252" y="188976"/>
                    </a:lnTo>
                    <a:lnTo>
                      <a:pt x="108204" y="198120"/>
                    </a:lnTo>
                    <a:lnTo>
                      <a:pt x="106680" y="204216"/>
                    </a:lnTo>
                    <a:lnTo>
                      <a:pt x="105156" y="208788"/>
                    </a:lnTo>
                    <a:lnTo>
                      <a:pt x="105156" y="217932"/>
                    </a:lnTo>
                    <a:lnTo>
                      <a:pt x="103632" y="219456"/>
                    </a:lnTo>
                    <a:lnTo>
                      <a:pt x="103632" y="310896"/>
                    </a:lnTo>
                    <a:close/>
                  </a:path>
                  <a:path w="368935" h="335280">
                    <a:moveTo>
                      <a:pt x="368808" y="310896"/>
                    </a:moveTo>
                    <a:lnTo>
                      <a:pt x="345948" y="310896"/>
                    </a:lnTo>
                    <a:lnTo>
                      <a:pt x="345948" y="231648"/>
                    </a:lnTo>
                    <a:lnTo>
                      <a:pt x="342495" y="215336"/>
                    </a:lnTo>
                    <a:lnTo>
                      <a:pt x="333184" y="201739"/>
                    </a:lnTo>
                    <a:lnTo>
                      <a:pt x="319587" y="192428"/>
                    </a:lnTo>
                    <a:lnTo>
                      <a:pt x="303276" y="188976"/>
                    </a:lnTo>
                    <a:lnTo>
                      <a:pt x="353095" y="188976"/>
                    </a:lnTo>
                    <a:lnTo>
                      <a:pt x="360235" y="198310"/>
                    </a:lnTo>
                    <a:lnTo>
                      <a:pt x="366593" y="214050"/>
                    </a:lnTo>
                    <a:lnTo>
                      <a:pt x="368808" y="231648"/>
                    </a:lnTo>
                    <a:lnTo>
                      <a:pt x="368808" y="310896"/>
                    </a:lnTo>
                    <a:close/>
                  </a:path>
                </a:pathLst>
              </a:custGeom>
              <a:solidFill>
                <a:srgbClr val="FFFFFF"/>
              </a:solidFill>
            </p:spPr>
            <p:txBody>
              <a:bodyPr/>
              <a:lstStyle/>
              <a:p>
                <a:endParaRPr lang="it-IT"/>
              </a:p>
            </p:txBody>
          </p:sp>
        </p:grpSp>
        <p:grpSp>
          <p:nvGrpSpPr>
            <p:cNvPr id="6" name="Group 11">
              <a:extLst>
                <a:ext uri="{FF2B5EF4-FFF2-40B4-BE49-F238E27FC236}">
                  <a16:creationId xmlns:a16="http://schemas.microsoft.com/office/drawing/2014/main" id="{99ED1790-913F-4EDB-9705-16B8056E30E3}"/>
                </a:ext>
              </a:extLst>
            </p:cNvPr>
            <p:cNvGrpSpPr/>
            <p:nvPr/>
          </p:nvGrpSpPr>
          <p:grpSpPr>
            <a:xfrm>
              <a:off x="6390112" y="2460533"/>
              <a:ext cx="556260" cy="556260"/>
              <a:chOff x="0" y="0"/>
              <a:chExt cx="556260" cy="556260"/>
            </a:xfrm>
          </p:grpSpPr>
          <p:sp>
            <p:nvSpPr>
              <p:cNvPr id="7" name="Shape 12">
                <a:extLst>
                  <a:ext uri="{FF2B5EF4-FFF2-40B4-BE49-F238E27FC236}">
                    <a16:creationId xmlns:a16="http://schemas.microsoft.com/office/drawing/2014/main" id="{8FB6D34B-AEE3-5715-FC2B-096C89AAFDB3}"/>
                  </a:ext>
                </a:extLst>
              </p:cNvPr>
              <p:cNvSpPr/>
              <p:nvPr/>
            </p:nvSpPr>
            <p:spPr>
              <a:xfrm>
                <a:off x="0" y="0"/>
                <a:ext cx="556260" cy="556260"/>
              </a:xfrm>
              <a:custGeom>
                <a:avLst/>
                <a:gdLst/>
                <a:ahLst/>
                <a:cxnLst/>
                <a:rect l="0" t="0" r="0" b="0"/>
                <a:pathLst>
                  <a:path w="556260" h="556260">
                    <a:moveTo>
                      <a:pt x="277368" y="556260"/>
                    </a:moveTo>
                    <a:lnTo>
                      <a:pt x="232198" y="552606"/>
                    </a:lnTo>
                    <a:lnTo>
                      <a:pt x="189414" y="542031"/>
                    </a:lnTo>
                    <a:lnTo>
                      <a:pt x="149576" y="525110"/>
                    </a:lnTo>
                    <a:lnTo>
                      <a:pt x="113239" y="502420"/>
                    </a:lnTo>
                    <a:lnTo>
                      <a:pt x="80962" y="474535"/>
                    </a:lnTo>
                    <a:lnTo>
                      <a:pt x="53303" y="442033"/>
                    </a:lnTo>
                    <a:lnTo>
                      <a:pt x="30819" y="405489"/>
                    </a:lnTo>
                    <a:lnTo>
                      <a:pt x="14069" y="365479"/>
                    </a:lnTo>
                    <a:lnTo>
                      <a:pt x="3610" y="322580"/>
                    </a:lnTo>
                    <a:lnTo>
                      <a:pt x="0" y="277368"/>
                    </a:lnTo>
                    <a:lnTo>
                      <a:pt x="4444" y="227717"/>
                    </a:lnTo>
                    <a:lnTo>
                      <a:pt x="17267" y="180902"/>
                    </a:lnTo>
                    <a:lnTo>
                      <a:pt x="37704" y="137724"/>
                    </a:lnTo>
                    <a:lnTo>
                      <a:pt x="64990" y="98986"/>
                    </a:lnTo>
                    <a:lnTo>
                      <a:pt x="98359" y="65492"/>
                    </a:lnTo>
                    <a:lnTo>
                      <a:pt x="137047" y="38043"/>
                    </a:lnTo>
                    <a:lnTo>
                      <a:pt x="180287" y="17443"/>
                    </a:lnTo>
                    <a:lnTo>
                      <a:pt x="227316" y="4494"/>
                    </a:lnTo>
                    <a:lnTo>
                      <a:pt x="277368" y="0"/>
                    </a:lnTo>
                    <a:lnTo>
                      <a:pt x="322580" y="3651"/>
                    </a:lnTo>
                    <a:lnTo>
                      <a:pt x="365479" y="14215"/>
                    </a:lnTo>
                    <a:lnTo>
                      <a:pt x="405489" y="31107"/>
                    </a:lnTo>
                    <a:lnTo>
                      <a:pt x="442033" y="53742"/>
                    </a:lnTo>
                    <a:lnTo>
                      <a:pt x="474535" y="81534"/>
                    </a:lnTo>
                    <a:lnTo>
                      <a:pt x="502420" y="113897"/>
                    </a:lnTo>
                    <a:lnTo>
                      <a:pt x="525110" y="150248"/>
                    </a:lnTo>
                    <a:lnTo>
                      <a:pt x="542031" y="190000"/>
                    </a:lnTo>
                    <a:lnTo>
                      <a:pt x="552606" y="232568"/>
                    </a:lnTo>
                    <a:lnTo>
                      <a:pt x="556260" y="277368"/>
                    </a:lnTo>
                    <a:lnTo>
                      <a:pt x="552606" y="322580"/>
                    </a:lnTo>
                    <a:lnTo>
                      <a:pt x="542031" y="365479"/>
                    </a:lnTo>
                    <a:lnTo>
                      <a:pt x="525110" y="405489"/>
                    </a:lnTo>
                    <a:lnTo>
                      <a:pt x="502420" y="442033"/>
                    </a:lnTo>
                    <a:lnTo>
                      <a:pt x="474535" y="474535"/>
                    </a:lnTo>
                    <a:lnTo>
                      <a:pt x="442033" y="502420"/>
                    </a:lnTo>
                    <a:lnTo>
                      <a:pt x="405489" y="525110"/>
                    </a:lnTo>
                    <a:lnTo>
                      <a:pt x="365479" y="542031"/>
                    </a:lnTo>
                    <a:lnTo>
                      <a:pt x="322580" y="552606"/>
                    </a:lnTo>
                    <a:lnTo>
                      <a:pt x="277368" y="556260"/>
                    </a:lnTo>
                    <a:close/>
                  </a:path>
                </a:pathLst>
              </a:custGeom>
              <a:solidFill>
                <a:srgbClr val="756E62"/>
              </a:solidFill>
            </p:spPr>
            <p:txBody>
              <a:bodyPr/>
              <a:lstStyle/>
              <a:p>
                <a:endParaRPr lang="it-IT"/>
              </a:p>
            </p:txBody>
          </p:sp>
          <p:sp>
            <p:nvSpPr>
              <p:cNvPr id="9" name="Shape 13">
                <a:extLst>
                  <a:ext uri="{FF2B5EF4-FFF2-40B4-BE49-F238E27FC236}">
                    <a16:creationId xmlns:a16="http://schemas.microsoft.com/office/drawing/2014/main" id="{998F8D27-41D8-E0F0-D119-574CA992B5A5}"/>
                  </a:ext>
                </a:extLst>
              </p:cNvPr>
              <p:cNvSpPr/>
              <p:nvPr/>
            </p:nvSpPr>
            <p:spPr>
              <a:xfrm>
                <a:off x="102107" y="132587"/>
                <a:ext cx="350520" cy="291465"/>
              </a:xfrm>
              <a:custGeom>
                <a:avLst/>
                <a:gdLst/>
                <a:ahLst/>
                <a:cxnLst/>
                <a:rect l="0" t="0" r="0" b="0"/>
                <a:pathLst>
                  <a:path w="350520" h="291465">
                    <a:moveTo>
                      <a:pt x="350520" y="291083"/>
                    </a:moveTo>
                    <a:lnTo>
                      <a:pt x="0" y="291083"/>
                    </a:lnTo>
                    <a:lnTo>
                      <a:pt x="0" y="0"/>
                    </a:lnTo>
                    <a:lnTo>
                      <a:pt x="24384" y="0"/>
                    </a:lnTo>
                    <a:lnTo>
                      <a:pt x="24384" y="245364"/>
                    </a:lnTo>
                    <a:lnTo>
                      <a:pt x="100584" y="144779"/>
                    </a:lnTo>
                    <a:lnTo>
                      <a:pt x="131064" y="184404"/>
                    </a:lnTo>
                    <a:lnTo>
                      <a:pt x="219456" y="68580"/>
                    </a:lnTo>
                    <a:lnTo>
                      <a:pt x="249936" y="108204"/>
                    </a:lnTo>
                    <a:lnTo>
                      <a:pt x="315467" y="22859"/>
                    </a:lnTo>
                    <a:lnTo>
                      <a:pt x="278891" y="22859"/>
                    </a:lnTo>
                    <a:lnTo>
                      <a:pt x="278891" y="0"/>
                    </a:lnTo>
                    <a:lnTo>
                      <a:pt x="350520" y="0"/>
                    </a:lnTo>
                    <a:lnTo>
                      <a:pt x="350520" y="71628"/>
                    </a:lnTo>
                    <a:lnTo>
                      <a:pt x="327660" y="71628"/>
                    </a:lnTo>
                    <a:lnTo>
                      <a:pt x="327660" y="47244"/>
                    </a:lnTo>
                    <a:lnTo>
                      <a:pt x="268224" y="123444"/>
                    </a:lnTo>
                    <a:lnTo>
                      <a:pt x="350520" y="123444"/>
                    </a:lnTo>
                    <a:lnTo>
                      <a:pt x="350520" y="146304"/>
                    </a:lnTo>
                    <a:lnTo>
                      <a:pt x="249936" y="146304"/>
                    </a:lnTo>
                    <a:lnTo>
                      <a:pt x="219456" y="106679"/>
                    </a:lnTo>
                    <a:lnTo>
                      <a:pt x="149352" y="199643"/>
                    </a:lnTo>
                    <a:lnTo>
                      <a:pt x="350520" y="199643"/>
                    </a:lnTo>
                    <a:lnTo>
                      <a:pt x="350520" y="222504"/>
                    </a:lnTo>
                    <a:lnTo>
                      <a:pt x="131064" y="222504"/>
                    </a:lnTo>
                    <a:lnTo>
                      <a:pt x="100584" y="182880"/>
                    </a:lnTo>
                    <a:lnTo>
                      <a:pt x="36576" y="268224"/>
                    </a:lnTo>
                    <a:lnTo>
                      <a:pt x="350520" y="268224"/>
                    </a:lnTo>
                    <a:lnTo>
                      <a:pt x="350520" y="291083"/>
                    </a:lnTo>
                    <a:close/>
                  </a:path>
                </a:pathLst>
              </a:custGeom>
              <a:solidFill>
                <a:srgbClr val="FFFFFF"/>
              </a:solidFill>
            </p:spPr>
            <p:txBody>
              <a:bodyPr/>
              <a:lstStyle/>
              <a:p>
                <a:endParaRPr lang="it-IT"/>
              </a:p>
            </p:txBody>
          </p:sp>
        </p:grpSp>
        <p:grpSp>
          <p:nvGrpSpPr>
            <p:cNvPr id="10" name="Group 21">
              <a:extLst>
                <a:ext uri="{FF2B5EF4-FFF2-40B4-BE49-F238E27FC236}">
                  <a16:creationId xmlns:a16="http://schemas.microsoft.com/office/drawing/2014/main" id="{0611356E-9CA4-413C-87D7-62D1FD5F2758}"/>
                </a:ext>
              </a:extLst>
            </p:cNvPr>
            <p:cNvGrpSpPr/>
            <p:nvPr/>
          </p:nvGrpSpPr>
          <p:grpSpPr>
            <a:xfrm>
              <a:off x="7349450" y="2041227"/>
              <a:ext cx="556260" cy="556260"/>
              <a:chOff x="0" y="0"/>
              <a:chExt cx="556260" cy="556260"/>
            </a:xfrm>
          </p:grpSpPr>
          <p:sp>
            <p:nvSpPr>
              <p:cNvPr id="11" name="Shape 22">
                <a:extLst>
                  <a:ext uri="{FF2B5EF4-FFF2-40B4-BE49-F238E27FC236}">
                    <a16:creationId xmlns:a16="http://schemas.microsoft.com/office/drawing/2014/main" id="{AE310AC6-DAE3-597C-4806-E7D9FC67F60C}"/>
                  </a:ext>
                </a:extLst>
              </p:cNvPr>
              <p:cNvSpPr/>
              <p:nvPr/>
            </p:nvSpPr>
            <p:spPr>
              <a:xfrm>
                <a:off x="0" y="0"/>
                <a:ext cx="556260" cy="556260"/>
              </a:xfrm>
              <a:custGeom>
                <a:avLst/>
                <a:gdLst/>
                <a:ahLst/>
                <a:cxnLst/>
                <a:rect l="0" t="0" r="0" b="0"/>
                <a:pathLst>
                  <a:path w="556260" h="556260">
                    <a:moveTo>
                      <a:pt x="277368" y="556260"/>
                    </a:moveTo>
                    <a:lnTo>
                      <a:pt x="232198" y="552606"/>
                    </a:lnTo>
                    <a:lnTo>
                      <a:pt x="189414" y="542031"/>
                    </a:lnTo>
                    <a:lnTo>
                      <a:pt x="149576" y="525110"/>
                    </a:lnTo>
                    <a:lnTo>
                      <a:pt x="113239" y="502420"/>
                    </a:lnTo>
                    <a:lnTo>
                      <a:pt x="80962" y="474535"/>
                    </a:lnTo>
                    <a:lnTo>
                      <a:pt x="53303" y="442033"/>
                    </a:lnTo>
                    <a:lnTo>
                      <a:pt x="30819" y="405489"/>
                    </a:lnTo>
                    <a:lnTo>
                      <a:pt x="14069" y="365479"/>
                    </a:lnTo>
                    <a:lnTo>
                      <a:pt x="3610" y="322580"/>
                    </a:lnTo>
                    <a:lnTo>
                      <a:pt x="0" y="277368"/>
                    </a:lnTo>
                    <a:lnTo>
                      <a:pt x="4444" y="227316"/>
                    </a:lnTo>
                    <a:lnTo>
                      <a:pt x="17267" y="180287"/>
                    </a:lnTo>
                    <a:lnTo>
                      <a:pt x="37704" y="137047"/>
                    </a:lnTo>
                    <a:lnTo>
                      <a:pt x="64990" y="98359"/>
                    </a:lnTo>
                    <a:lnTo>
                      <a:pt x="98359" y="64990"/>
                    </a:lnTo>
                    <a:lnTo>
                      <a:pt x="137047" y="37704"/>
                    </a:lnTo>
                    <a:lnTo>
                      <a:pt x="180287" y="17267"/>
                    </a:lnTo>
                    <a:lnTo>
                      <a:pt x="227316" y="4444"/>
                    </a:lnTo>
                    <a:lnTo>
                      <a:pt x="277368" y="0"/>
                    </a:lnTo>
                    <a:lnTo>
                      <a:pt x="322580" y="3610"/>
                    </a:lnTo>
                    <a:lnTo>
                      <a:pt x="365479" y="14069"/>
                    </a:lnTo>
                    <a:lnTo>
                      <a:pt x="405489" y="30819"/>
                    </a:lnTo>
                    <a:lnTo>
                      <a:pt x="442033" y="53303"/>
                    </a:lnTo>
                    <a:lnTo>
                      <a:pt x="474535" y="80962"/>
                    </a:lnTo>
                    <a:lnTo>
                      <a:pt x="502420" y="113239"/>
                    </a:lnTo>
                    <a:lnTo>
                      <a:pt x="525110" y="149576"/>
                    </a:lnTo>
                    <a:lnTo>
                      <a:pt x="542031" y="189414"/>
                    </a:lnTo>
                    <a:lnTo>
                      <a:pt x="552606" y="232198"/>
                    </a:lnTo>
                    <a:lnTo>
                      <a:pt x="556260" y="277368"/>
                    </a:lnTo>
                    <a:lnTo>
                      <a:pt x="552606" y="322580"/>
                    </a:lnTo>
                    <a:lnTo>
                      <a:pt x="542031" y="365479"/>
                    </a:lnTo>
                    <a:lnTo>
                      <a:pt x="525110" y="405489"/>
                    </a:lnTo>
                    <a:lnTo>
                      <a:pt x="502420" y="442033"/>
                    </a:lnTo>
                    <a:lnTo>
                      <a:pt x="474535" y="474535"/>
                    </a:lnTo>
                    <a:lnTo>
                      <a:pt x="442033" y="502420"/>
                    </a:lnTo>
                    <a:lnTo>
                      <a:pt x="405489" y="525110"/>
                    </a:lnTo>
                    <a:lnTo>
                      <a:pt x="365479" y="542031"/>
                    </a:lnTo>
                    <a:lnTo>
                      <a:pt x="322580" y="552606"/>
                    </a:lnTo>
                    <a:lnTo>
                      <a:pt x="277368" y="556260"/>
                    </a:lnTo>
                    <a:close/>
                  </a:path>
                </a:pathLst>
              </a:custGeom>
              <a:solidFill>
                <a:srgbClr val="82603F"/>
              </a:solidFill>
            </p:spPr>
            <p:txBody>
              <a:bodyPr/>
              <a:lstStyle/>
              <a:p>
                <a:endParaRPr lang="it-IT"/>
              </a:p>
            </p:txBody>
          </p:sp>
          <p:sp>
            <p:nvSpPr>
              <p:cNvPr id="12" name="Shape 23">
                <a:extLst>
                  <a:ext uri="{FF2B5EF4-FFF2-40B4-BE49-F238E27FC236}">
                    <a16:creationId xmlns:a16="http://schemas.microsoft.com/office/drawing/2014/main" id="{8F4268B3-EF72-B288-C0BE-2D5B723DB407}"/>
                  </a:ext>
                </a:extLst>
              </p:cNvPr>
              <p:cNvSpPr/>
              <p:nvPr/>
            </p:nvSpPr>
            <p:spPr>
              <a:xfrm>
                <a:off x="92951" y="92964"/>
                <a:ext cx="368935" cy="368935"/>
              </a:xfrm>
              <a:custGeom>
                <a:avLst/>
                <a:gdLst/>
                <a:ahLst/>
                <a:cxnLst/>
                <a:rect l="0" t="0" r="0" b="0"/>
                <a:pathLst>
                  <a:path w="368935" h="368935">
                    <a:moveTo>
                      <a:pt x="121920" y="306324"/>
                    </a:moveTo>
                    <a:lnTo>
                      <a:pt x="62484" y="306324"/>
                    </a:lnTo>
                    <a:lnTo>
                      <a:pt x="62484" y="213360"/>
                    </a:lnTo>
                    <a:lnTo>
                      <a:pt x="83820" y="234696"/>
                    </a:lnTo>
                    <a:lnTo>
                      <a:pt x="100584" y="217932"/>
                    </a:lnTo>
                    <a:lnTo>
                      <a:pt x="50292" y="167640"/>
                    </a:lnTo>
                    <a:lnTo>
                      <a:pt x="0" y="217932"/>
                    </a:lnTo>
                    <a:lnTo>
                      <a:pt x="16764" y="234696"/>
                    </a:lnTo>
                    <a:lnTo>
                      <a:pt x="38100" y="213360"/>
                    </a:lnTo>
                    <a:lnTo>
                      <a:pt x="38100" y="330708"/>
                    </a:lnTo>
                    <a:lnTo>
                      <a:pt x="121920" y="330708"/>
                    </a:lnTo>
                    <a:lnTo>
                      <a:pt x="121920" y="306324"/>
                    </a:lnTo>
                    <a:close/>
                  </a:path>
                  <a:path w="368935" h="368935">
                    <a:moveTo>
                      <a:pt x="201168" y="50292"/>
                    </a:moveTo>
                    <a:lnTo>
                      <a:pt x="150876" y="0"/>
                    </a:lnTo>
                    <a:lnTo>
                      <a:pt x="134112" y="16764"/>
                    </a:lnTo>
                    <a:lnTo>
                      <a:pt x="155448" y="39624"/>
                    </a:lnTo>
                    <a:lnTo>
                      <a:pt x="38100" y="39624"/>
                    </a:lnTo>
                    <a:lnTo>
                      <a:pt x="38100" y="121920"/>
                    </a:lnTo>
                    <a:lnTo>
                      <a:pt x="62484" y="121920"/>
                    </a:lnTo>
                    <a:lnTo>
                      <a:pt x="62484" y="62484"/>
                    </a:lnTo>
                    <a:lnTo>
                      <a:pt x="155448" y="62484"/>
                    </a:lnTo>
                    <a:lnTo>
                      <a:pt x="134112" y="83820"/>
                    </a:lnTo>
                    <a:lnTo>
                      <a:pt x="150876" y="100584"/>
                    </a:lnTo>
                    <a:lnTo>
                      <a:pt x="201168" y="50292"/>
                    </a:lnTo>
                    <a:close/>
                  </a:path>
                  <a:path w="368935" h="368935">
                    <a:moveTo>
                      <a:pt x="330720" y="246888"/>
                    </a:moveTo>
                    <a:lnTo>
                      <a:pt x="306336" y="246888"/>
                    </a:lnTo>
                    <a:lnTo>
                      <a:pt x="306336" y="306324"/>
                    </a:lnTo>
                    <a:lnTo>
                      <a:pt x="213372" y="306324"/>
                    </a:lnTo>
                    <a:lnTo>
                      <a:pt x="234708" y="284988"/>
                    </a:lnTo>
                    <a:lnTo>
                      <a:pt x="217944" y="268224"/>
                    </a:lnTo>
                    <a:lnTo>
                      <a:pt x="167652" y="318516"/>
                    </a:lnTo>
                    <a:lnTo>
                      <a:pt x="217944" y="368808"/>
                    </a:lnTo>
                    <a:lnTo>
                      <a:pt x="234708" y="352044"/>
                    </a:lnTo>
                    <a:lnTo>
                      <a:pt x="213372" y="330708"/>
                    </a:lnTo>
                    <a:lnTo>
                      <a:pt x="330720" y="330708"/>
                    </a:lnTo>
                    <a:lnTo>
                      <a:pt x="330720" y="246888"/>
                    </a:lnTo>
                    <a:close/>
                  </a:path>
                  <a:path w="368935" h="368935">
                    <a:moveTo>
                      <a:pt x="368820" y="150876"/>
                    </a:moveTo>
                    <a:lnTo>
                      <a:pt x="352056" y="134112"/>
                    </a:lnTo>
                    <a:lnTo>
                      <a:pt x="330720" y="155448"/>
                    </a:lnTo>
                    <a:lnTo>
                      <a:pt x="330720" y="39624"/>
                    </a:lnTo>
                    <a:lnTo>
                      <a:pt x="246900" y="39624"/>
                    </a:lnTo>
                    <a:lnTo>
                      <a:pt x="246900" y="62484"/>
                    </a:lnTo>
                    <a:lnTo>
                      <a:pt x="306336" y="62484"/>
                    </a:lnTo>
                    <a:lnTo>
                      <a:pt x="306336" y="155448"/>
                    </a:lnTo>
                    <a:lnTo>
                      <a:pt x="285000" y="134112"/>
                    </a:lnTo>
                    <a:lnTo>
                      <a:pt x="268236" y="150876"/>
                    </a:lnTo>
                    <a:lnTo>
                      <a:pt x="318528" y="201168"/>
                    </a:lnTo>
                    <a:lnTo>
                      <a:pt x="368820" y="150876"/>
                    </a:lnTo>
                    <a:close/>
                  </a:path>
                </a:pathLst>
              </a:custGeom>
              <a:solidFill>
                <a:srgbClr val="FFFFFF"/>
              </a:solidFill>
            </p:spPr>
            <p:txBody>
              <a:bodyPr/>
              <a:lstStyle/>
              <a:p>
                <a:endParaRPr lang="it-IT"/>
              </a:p>
            </p:txBody>
          </p:sp>
        </p:grpSp>
        <p:grpSp>
          <p:nvGrpSpPr>
            <p:cNvPr id="13" name="Group 37">
              <a:extLst>
                <a:ext uri="{FF2B5EF4-FFF2-40B4-BE49-F238E27FC236}">
                  <a16:creationId xmlns:a16="http://schemas.microsoft.com/office/drawing/2014/main" id="{361E7B81-D405-496B-A1AD-F29D127401BB}"/>
                </a:ext>
              </a:extLst>
            </p:cNvPr>
            <p:cNvGrpSpPr/>
            <p:nvPr/>
          </p:nvGrpSpPr>
          <p:grpSpPr>
            <a:xfrm>
              <a:off x="8256348" y="2505657"/>
              <a:ext cx="556260" cy="554990"/>
              <a:chOff x="0" y="0"/>
              <a:chExt cx="556260" cy="554990"/>
            </a:xfrm>
          </p:grpSpPr>
          <p:sp>
            <p:nvSpPr>
              <p:cNvPr id="14" name="Shape 38">
                <a:extLst>
                  <a:ext uri="{FF2B5EF4-FFF2-40B4-BE49-F238E27FC236}">
                    <a16:creationId xmlns:a16="http://schemas.microsoft.com/office/drawing/2014/main" id="{8F71CE7C-C512-6908-B99C-96E5B64AFFFC}"/>
                  </a:ext>
                </a:extLst>
              </p:cNvPr>
              <p:cNvSpPr/>
              <p:nvPr/>
            </p:nvSpPr>
            <p:spPr>
              <a:xfrm>
                <a:off x="0" y="0"/>
                <a:ext cx="556260" cy="554990"/>
              </a:xfrm>
              <a:custGeom>
                <a:avLst/>
                <a:gdLst/>
                <a:ahLst/>
                <a:cxnLst/>
                <a:rect l="0" t="0" r="0" b="0"/>
                <a:pathLst>
                  <a:path w="556260" h="554990">
                    <a:moveTo>
                      <a:pt x="277368" y="554736"/>
                    </a:moveTo>
                    <a:lnTo>
                      <a:pt x="227316" y="550291"/>
                    </a:lnTo>
                    <a:lnTo>
                      <a:pt x="180287" y="537468"/>
                    </a:lnTo>
                    <a:lnTo>
                      <a:pt x="137047" y="517031"/>
                    </a:lnTo>
                    <a:lnTo>
                      <a:pt x="98359" y="489745"/>
                    </a:lnTo>
                    <a:lnTo>
                      <a:pt x="64990" y="456376"/>
                    </a:lnTo>
                    <a:lnTo>
                      <a:pt x="37704" y="417688"/>
                    </a:lnTo>
                    <a:lnTo>
                      <a:pt x="17267" y="374448"/>
                    </a:lnTo>
                    <a:lnTo>
                      <a:pt x="4444" y="327419"/>
                    </a:lnTo>
                    <a:lnTo>
                      <a:pt x="0" y="277368"/>
                    </a:lnTo>
                    <a:lnTo>
                      <a:pt x="4444" y="227316"/>
                    </a:lnTo>
                    <a:lnTo>
                      <a:pt x="17267" y="180287"/>
                    </a:lnTo>
                    <a:lnTo>
                      <a:pt x="37704" y="137047"/>
                    </a:lnTo>
                    <a:lnTo>
                      <a:pt x="64990" y="98359"/>
                    </a:lnTo>
                    <a:lnTo>
                      <a:pt x="98359" y="64990"/>
                    </a:lnTo>
                    <a:lnTo>
                      <a:pt x="137047" y="37704"/>
                    </a:lnTo>
                    <a:lnTo>
                      <a:pt x="180287" y="17267"/>
                    </a:lnTo>
                    <a:lnTo>
                      <a:pt x="227316" y="4444"/>
                    </a:lnTo>
                    <a:lnTo>
                      <a:pt x="277368" y="0"/>
                    </a:lnTo>
                    <a:lnTo>
                      <a:pt x="322580" y="3610"/>
                    </a:lnTo>
                    <a:lnTo>
                      <a:pt x="365479" y="14069"/>
                    </a:lnTo>
                    <a:lnTo>
                      <a:pt x="405489" y="30819"/>
                    </a:lnTo>
                    <a:lnTo>
                      <a:pt x="442033" y="53303"/>
                    </a:lnTo>
                    <a:lnTo>
                      <a:pt x="474535" y="80962"/>
                    </a:lnTo>
                    <a:lnTo>
                      <a:pt x="502420" y="113239"/>
                    </a:lnTo>
                    <a:lnTo>
                      <a:pt x="525110" y="149576"/>
                    </a:lnTo>
                    <a:lnTo>
                      <a:pt x="542031" y="189414"/>
                    </a:lnTo>
                    <a:lnTo>
                      <a:pt x="552606" y="232198"/>
                    </a:lnTo>
                    <a:lnTo>
                      <a:pt x="556260" y="277368"/>
                    </a:lnTo>
                    <a:lnTo>
                      <a:pt x="552606" y="322537"/>
                    </a:lnTo>
                    <a:lnTo>
                      <a:pt x="542031" y="365321"/>
                    </a:lnTo>
                    <a:lnTo>
                      <a:pt x="525110" y="405159"/>
                    </a:lnTo>
                    <a:lnTo>
                      <a:pt x="502420" y="441496"/>
                    </a:lnTo>
                    <a:lnTo>
                      <a:pt x="474535" y="473773"/>
                    </a:lnTo>
                    <a:lnTo>
                      <a:pt x="442033" y="501432"/>
                    </a:lnTo>
                    <a:lnTo>
                      <a:pt x="405489" y="523916"/>
                    </a:lnTo>
                    <a:lnTo>
                      <a:pt x="365479" y="540666"/>
                    </a:lnTo>
                    <a:lnTo>
                      <a:pt x="322580" y="551125"/>
                    </a:lnTo>
                    <a:lnTo>
                      <a:pt x="277368" y="554736"/>
                    </a:lnTo>
                    <a:close/>
                  </a:path>
                </a:pathLst>
              </a:custGeom>
              <a:solidFill>
                <a:srgbClr val="4B9C2D"/>
              </a:solidFill>
            </p:spPr>
            <p:txBody>
              <a:bodyPr/>
              <a:lstStyle/>
              <a:p>
                <a:endParaRPr lang="it-IT"/>
              </a:p>
            </p:txBody>
          </p:sp>
          <p:sp>
            <p:nvSpPr>
              <p:cNvPr id="31" name="Shape 39">
                <a:extLst>
                  <a:ext uri="{FF2B5EF4-FFF2-40B4-BE49-F238E27FC236}">
                    <a16:creationId xmlns:a16="http://schemas.microsoft.com/office/drawing/2014/main" id="{01C5719F-F6C7-715A-2D4B-C3C995D85B7C}"/>
                  </a:ext>
                </a:extLst>
              </p:cNvPr>
              <p:cNvSpPr/>
              <p:nvPr/>
            </p:nvSpPr>
            <p:spPr>
              <a:xfrm>
                <a:off x="151217" y="74675"/>
                <a:ext cx="253365" cy="403860"/>
              </a:xfrm>
              <a:custGeom>
                <a:avLst/>
                <a:gdLst/>
                <a:ahLst/>
                <a:cxnLst/>
                <a:rect l="0" t="0" r="0" b="0"/>
                <a:pathLst>
                  <a:path w="253365" h="403860">
                    <a:moveTo>
                      <a:pt x="138342" y="403860"/>
                    </a:moveTo>
                    <a:lnTo>
                      <a:pt x="113958" y="403860"/>
                    </a:lnTo>
                    <a:lnTo>
                      <a:pt x="113958" y="355092"/>
                    </a:lnTo>
                    <a:lnTo>
                      <a:pt x="103671" y="353377"/>
                    </a:lnTo>
                    <a:lnTo>
                      <a:pt x="46744" y="322454"/>
                    </a:lnTo>
                    <a:lnTo>
                      <a:pt x="4340" y="254032"/>
                    </a:lnTo>
                    <a:lnTo>
                      <a:pt x="0" y="201314"/>
                    </a:lnTo>
                    <a:lnTo>
                      <a:pt x="14898" y="134112"/>
                    </a:lnTo>
                    <a:lnTo>
                      <a:pt x="44045" y="80010"/>
                    </a:lnTo>
                    <a:lnTo>
                      <a:pt x="76834" y="37671"/>
                    </a:lnTo>
                    <a:lnTo>
                      <a:pt x="120054" y="3048"/>
                    </a:lnTo>
                    <a:lnTo>
                      <a:pt x="126150" y="0"/>
                    </a:lnTo>
                    <a:lnTo>
                      <a:pt x="132246" y="3048"/>
                    </a:lnTo>
                    <a:lnTo>
                      <a:pt x="172251" y="34456"/>
                    </a:lnTo>
                    <a:lnTo>
                      <a:pt x="172736" y="35052"/>
                    </a:lnTo>
                    <a:lnTo>
                      <a:pt x="113958" y="35052"/>
                    </a:lnTo>
                    <a:lnTo>
                      <a:pt x="100552" y="47505"/>
                    </a:lnTo>
                    <a:lnTo>
                      <a:pt x="87860" y="61531"/>
                    </a:lnTo>
                    <a:lnTo>
                      <a:pt x="76025" y="76414"/>
                    </a:lnTo>
                    <a:lnTo>
                      <a:pt x="65190" y="91440"/>
                    </a:lnTo>
                    <a:lnTo>
                      <a:pt x="68401" y="91440"/>
                    </a:lnTo>
                    <a:lnTo>
                      <a:pt x="88649" y="109728"/>
                    </a:lnTo>
                    <a:lnTo>
                      <a:pt x="54522" y="109728"/>
                    </a:lnTo>
                    <a:lnTo>
                      <a:pt x="47402" y="122253"/>
                    </a:lnTo>
                    <a:lnTo>
                      <a:pt x="42140" y="132207"/>
                    </a:lnTo>
                    <a:lnTo>
                      <a:pt x="38877" y="139303"/>
                    </a:lnTo>
                    <a:lnTo>
                      <a:pt x="37758" y="143256"/>
                    </a:lnTo>
                    <a:lnTo>
                      <a:pt x="34710" y="149352"/>
                    </a:lnTo>
                    <a:lnTo>
                      <a:pt x="33186" y="156972"/>
                    </a:lnTo>
                    <a:lnTo>
                      <a:pt x="30138" y="163068"/>
                    </a:lnTo>
                    <a:lnTo>
                      <a:pt x="59219" y="188976"/>
                    </a:lnTo>
                    <a:lnTo>
                      <a:pt x="25566" y="188976"/>
                    </a:lnTo>
                    <a:lnTo>
                      <a:pt x="25530" y="201314"/>
                    </a:lnTo>
                    <a:lnTo>
                      <a:pt x="25488" y="237744"/>
                    </a:lnTo>
                    <a:lnTo>
                      <a:pt x="38139" y="274701"/>
                    </a:lnTo>
                    <a:lnTo>
                      <a:pt x="85002" y="321564"/>
                    </a:lnTo>
                    <a:lnTo>
                      <a:pt x="113958" y="330708"/>
                    </a:lnTo>
                    <a:lnTo>
                      <a:pt x="194269" y="330708"/>
                    </a:lnTo>
                    <a:lnTo>
                      <a:pt x="179490" y="341376"/>
                    </a:lnTo>
                    <a:lnTo>
                      <a:pt x="169846" y="346519"/>
                    </a:lnTo>
                    <a:lnTo>
                      <a:pt x="159488" y="350520"/>
                    </a:lnTo>
                    <a:lnTo>
                      <a:pt x="148843" y="353377"/>
                    </a:lnTo>
                    <a:lnTo>
                      <a:pt x="138342" y="355092"/>
                    </a:lnTo>
                    <a:lnTo>
                      <a:pt x="138342" y="403860"/>
                    </a:lnTo>
                    <a:close/>
                  </a:path>
                  <a:path w="253365" h="403860">
                    <a:moveTo>
                      <a:pt x="138342" y="132588"/>
                    </a:moveTo>
                    <a:lnTo>
                      <a:pt x="113958" y="132588"/>
                    </a:lnTo>
                    <a:lnTo>
                      <a:pt x="113958" y="35052"/>
                    </a:lnTo>
                    <a:lnTo>
                      <a:pt x="138342" y="35052"/>
                    </a:lnTo>
                    <a:lnTo>
                      <a:pt x="138342" y="132588"/>
                    </a:lnTo>
                    <a:close/>
                  </a:path>
                  <a:path w="253365" h="403860">
                    <a:moveTo>
                      <a:pt x="215016" y="91440"/>
                    </a:moveTo>
                    <a:lnTo>
                      <a:pt x="187110" y="91440"/>
                    </a:lnTo>
                    <a:lnTo>
                      <a:pt x="177133" y="76414"/>
                    </a:lnTo>
                    <a:lnTo>
                      <a:pt x="165584" y="61531"/>
                    </a:lnTo>
                    <a:lnTo>
                      <a:pt x="152606" y="47505"/>
                    </a:lnTo>
                    <a:lnTo>
                      <a:pt x="138342" y="35052"/>
                    </a:lnTo>
                    <a:lnTo>
                      <a:pt x="172736" y="35052"/>
                    </a:lnTo>
                    <a:lnTo>
                      <a:pt x="204255" y="73723"/>
                    </a:lnTo>
                    <a:lnTo>
                      <a:pt x="215016" y="91440"/>
                    </a:lnTo>
                    <a:close/>
                  </a:path>
                  <a:path w="253365" h="403860">
                    <a:moveTo>
                      <a:pt x="68401" y="91440"/>
                    </a:moveTo>
                    <a:lnTo>
                      <a:pt x="65190" y="91440"/>
                    </a:lnTo>
                    <a:lnTo>
                      <a:pt x="66714" y="89916"/>
                    </a:lnTo>
                    <a:lnTo>
                      <a:pt x="68401" y="91440"/>
                    </a:lnTo>
                    <a:close/>
                  </a:path>
                  <a:path w="253365" h="403860">
                    <a:moveTo>
                      <a:pt x="173176" y="132588"/>
                    </a:moveTo>
                    <a:lnTo>
                      <a:pt x="138342" y="132588"/>
                    </a:lnTo>
                    <a:lnTo>
                      <a:pt x="185586" y="89916"/>
                    </a:lnTo>
                    <a:lnTo>
                      <a:pt x="187110" y="91440"/>
                    </a:lnTo>
                    <a:lnTo>
                      <a:pt x="215016" y="91440"/>
                    </a:lnTo>
                    <a:lnTo>
                      <a:pt x="226124" y="109728"/>
                    </a:lnTo>
                    <a:lnTo>
                      <a:pt x="199302" y="109728"/>
                    </a:lnTo>
                    <a:lnTo>
                      <a:pt x="173176" y="132588"/>
                    </a:lnTo>
                    <a:close/>
                  </a:path>
                  <a:path w="253365" h="403860">
                    <a:moveTo>
                      <a:pt x="138342" y="237744"/>
                    </a:moveTo>
                    <a:lnTo>
                      <a:pt x="113958" y="237744"/>
                    </a:lnTo>
                    <a:lnTo>
                      <a:pt x="113958" y="163068"/>
                    </a:lnTo>
                    <a:lnTo>
                      <a:pt x="54522" y="109728"/>
                    </a:lnTo>
                    <a:lnTo>
                      <a:pt x="88649" y="109728"/>
                    </a:lnTo>
                    <a:lnTo>
                      <a:pt x="113958" y="132588"/>
                    </a:lnTo>
                    <a:lnTo>
                      <a:pt x="173176" y="132588"/>
                    </a:lnTo>
                    <a:lnTo>
                      <a:pt x="138342" y="163068"/>
                    </a:lnTo>
                    <a:lnTo>
                      <a:pt x="138342" y="237744"/>
                    </a:lnTo>
                    <a:close/>
                  </a:path>
                  <a:path w="253365" h="403860">
                    <a:moveTo>
                      <a:pt x="172925" y="237744"/>
                    </a:moveTo>
                    <a:lnTo>
                      <a:pt x="138342" y="237744"/>
                    </a:lnTo>
                    <a:lnTo>
                      <a:pt x="222162" y="163068"/>
                    </a:lnTo>
                    <a:lnTo>
                      <a:pt x="220638" y="156972"/>
                    </a:lnTo>
                    <a:lnTo>
                      <a:pt x="217590" y="149352"/>
                    </a:lnTo>
                    <a:lnTo>
                      <a:pt x="216066" y="143256"/>
                    </a:lnTo>
                    <a:lnTo>
                      <a:pt x="199302" y="109728"/>
                    </a:lnTo>
                    <a:lnTo>
                      <a:pt x="226124" y="109728"/>
                    </a:lnTo>
                    <a:lnTo>
                      <a:pt x="226544" y="110418"/>
                    </a:lnTo>
                    <a:lnTo>
                      <a:pt x="237402" y="134112"/>
                    </a:lnTo>
                    <a:lnTo>
                      <a:pt x="250043" y="188976"/>
                    </a:lnTo>
                    <a:lnTo>
                      <a:pt x="228258" y="188976"/>
                    </a:lnTo>
                    <a:lnTo>
                      <a:pt x="172925" y="237744"/>
                    </a:lnTo>
                    <a:close/>
                  </a:path>
                  <a:path w="253365" h="403860">
                    <a:moveTo>
                      <a:pt x="138342" y="330708"/>
                    </a:moveTo>
                    <a:lnTo>
                      <a:pt x="113958" y="330708"/>
                    </a:lnTo>
                    <a:lnTo>
                      <a:pt x="113958" y="268224"/>
                    </a:lnTo>
                    <a:lnTo>
                      <a:pt x="25566" y="188976"/>
                    </a:lnTo>
                    <a:lnTo>
                      <a:pt x="59219" y="188976"/>
                    </a:lnTo>
                    <a:lnTo>
                      <a:pt x="113958" y="237744"/>
                    </a:lnTo>
                    <a:lnTo>
                      <a:pt x="172925" y="237744"/>
                    </a:lnTo>
                    <a:lnTo>
                      <a:pt x="138342" y="268224"/>
                    </a:lnTo>
                    <a:lnTo>
                      <a:pt x="138342" y="330708"/>
                    </a:lnTo>
                    <a:close/>
                  </a:path>
                  <a:path w="253365" h="403860">
                    <a:moveTo>
                      <a:pt x="194269" y="330708"/>
                    </a:moveTo>
                    <a:lnTo>
                      <a:pt x="138342" y="330708"/>
                    </a:lnTo>
                    <a:lnTo>
                      <a:pt x="146081" y="329279"/>
                    </a:lnTo>
                    <a:lnTo>
                      <a:pt x="153392" y="327279"/>
                    </a:lnTo>
                    <a:lnTo>
                      <a:pt x="193111" y="302133"/>
                    </a:lnTo>
                    <a:lnTo>
                      <a:pt x="228163" y="237553"/>
                    </a:lnTo>
                    <a:lnTo>
                      <a:pt x="228258" y="188976"/>
                    </a:lnTo>
                    <a:lnTo>
                      <a:pt x="250043" y="188976"/>
                    </a:lnTo>
                    <a:lnTo>
                      <a:pt x="252886" y="201314"/>
                    </a:lnTo>
                    <a:lnTo>
                      <a:pt x="248619" y="254032"/>
                    </a:lnTo>
                    <a:lnTo>
                      <a:pt x="230818" y="293875"/>
                    </a:lnTo>
                    <a:lnTo>
                      <a:pt x="205703" y="322454"/>
                    </a:lnTo>
                    <a:lnTo>
                      <a:pt x="194269" y="330708"/>
                    </a:lnTo>
                    <a:close/>
                  </a:path>
                </a:pathLst>
              </a:custGeom>
              <a:solidFill>
                <a:srgbClr val="FFFFFF"/>
              </a:solidFill>
            </p:spPr>
            <p:txBody>
              <a:bodyPr/>
              <a:lstStyle/>
              <a:p>
                <a:endParaRPr lang="it-IT"/>
              </a:p>
            </p:txBody>
          </p:sp>
        </p:grpSp>
        <p:grpSp>
          <p:nvGrpSpPr>
            <p:cNvPr id="33" name="Group 43">
              <a:extLst>
                <a:ext uri="{FF2B5EF4-FFF2-40B4-BE49-F238E27FC236}">
                  <a16:creationId xmlns:a16="http://schemas.microsoft.com/office/drawing/2014/main" id="{6ECA83F5-4EAC-4F10-9358-B9D9CF606501}"/>
                </a:ext>
              </a:extLst>
            </p:cNvPr>
            <p:cNvGrpSpPr/>
            <p:nvPr/>
          </p:nvGrpSpPr>
          <p:grpSpPr>
            <a:xfrm>
              <a:off x="9235096" y="1944881"/>
              <a:ext cx="556260" cy="556260"/>
              <a:chOff x="0" y="0"/>
              <a:chExt cx="556260" cy="556260"/>
            </a:xfrm>
          </p:grpSpPr>
          <p:sp>
            <p:nvSpPr>
              <p:cNvPr id="35" name="Shape 44">
                <a:extLst>
                  <a:ext uri="{FF2B5EF4-FFF2-40B4-BE49-F238E27FC236}">
                    <a16:creationId xmlns:a16="http://schemas.microsoft.com/office/drawing/2014/main" id="{8F9AD5FA-B2EA-D0C7-A181-E3EA875F2C7F}"/>
                  </a:ext>
                </a:extLst>
              </p:cNvPr>
              <p:cNvSpPr/>
              <p:nvPr/>
            </p:nvSpPr>
            <p:spPr>
              <a:xfrm>
                <a:off x="0" y="0"/>
                <a:ext cx="556260" cy="556260"/>
              </a:xfrm>
              <a:custGeom>
                <a:avLst/>
                <a:gdLst/>
                <a:ahLst/>
                <a:cxnLst/>
                <a:rect l="0" t="0" r="0" b="0"/>
                <a:pathLst>
                  <a:path w="556260" h="556260">
                    <a:moveTo>
                      <a:pt x="277368" y="556260"/>
                    </a:moveTo>
                    <a:lnTo>
                      <a:pt x="227316" y="551765"/>
                    </a:lnTo>
                    <a:lnTo>
                      <a:pt x="180287" y="538816"/>
                    </a:lnTo>
                    <a:lnTo>
                      <a:pt x="137047" y="518216"/>
                    </a:lnTo>
                    <a:lnTo>
                      <a:pt x="98359" y="490767"/>
                    </a:lnTo>
                    <a:lnTo>
                      <a:pt x="64990" y="457273"/>
                    </a:lnTo>
                    <a:lnTo>
                      <a:pt x="37704" y="418535"/>
                    </a:lnTo>
                    <a:lnTo>
                      <a:pt x="17267" y="375357"/>
                    </a:lnTo>
                    <a:lnTo>
                      <a:pt x="4444" y="328542"/>
                    </a:lnTo>
                    <a:lnTo>
                      <a:pt x="0" y="278892"/>
                    </a:lnTo>
                    <a:lnTo>
                      <a:pt x="3610" y="233679"/>
                    </a:lnTo>
                    <a:lnTo>
                      <a:pt x="14069" y="190780"/>
                    </a:lnTo>
                    <a:lnTo>
                      <a:pt x="30819" y="150770"/>
                    </a:lnTo>
                    <a:lnTo>
                      <a:pt x="53303" y="114226"/>
                    </a:lnTo>
                    <a:lnTo>
                      <a:pt x="80962" y="81724"/>
                    </a:lnTo>
                    <a:lnTo>
                      <a:pt x="113239" y="53839"/>
                    </a:lnTo>
                    <a:lnTo>
                      <a:pt x="149576" y="31149"/>
                    </a:lnTo>
                    <a:lnTo>
                      <a:pt x="189414" y="14228"/>
                    </a:lnTo>
                    <a:lnTo>
                      <a:pt x="232198" y="3653"/>
                    </a:lnTo>
                    <a:lnTo>
                      <a:pt x="277368" y="0"/>
                    </a:lnTo>
                    <a:lnTo>
                      <a:pt x="322580" y="3653"/>
                    </a:lnTo>
                    <a:lnTo>
                      <a:pt x="365479" y="14228"/>
                    </a:lnTo>
                    <a:lnTo>
                      <a:pt x="405489" y="31149"/>
                    </a:lnTo>
                    <a:lnTo>
                      <a:pt x="442033" y="53839"/>
                    </a:lnTo>
                    <a:lnTo>
                      <a:pt x="474535" y="81724"/>
                    </a:lnTo>
                    <a:lnTo>
                      <a:pt x="502420" y="114226"/>
                    </a:lnTo>
                    <a:lnTo>
                      <a:pt x="525110" y="150770"/>
                    </a:lnTo>
                    <a:lnTo>
                      <a:pt x="542031" y="190780"/>
                    </a:lnTo>
                    <a:lnTo>
                      <a:pt x="552606" y="233679"/>
                    </a:lnTo>
                    <a:lnTo>
                      <a:pt x="556260" y="278892"/>
                    </a:lnTo>
                    <a:lnTo>
                      <a:pt x="552606" y="323691"/>
                    </a:lnTo>
                    <a:lnTo>
                      <a:pt x="542031" y="366259"/>
                    </a:lnTo>
                    <a:lnTo>
                      <a:pt x="525110" y="406011"/>
                    </a:lnTo>
                    <a:lnTo>
                      <a:pt x="502420" y="442362"/>
                    </a:lnTo>
                    <a:lnTo>
                      <a:pt x="474535" y="474726"/>
                    </a:lnTo>
                    <a:lnTo>
                      <a:pt x="442033" y="502517"/>
                    </a:lnTo>
                    <a:lnTo>
                      <a:pt x="405489" y="525152"/>
                    </a:lnTo>
                    <a:lnTo>
                      <a:pt x="365479" y="542044"/>
                    </a:lnTo>
                    <a:lnTo>
                      <a:pt x="322580" y="552608"/>
                    </a:lnTo>
                    <a:lnTo>
                      <a:pt x="277368" y="556260"/>
                    </a:lnTo>
                    <a:close/>
                  </a:path>
                </a:pathLst>
              </a:custGeom>
              <a:solidFill>
                <a:srgbClr val="0093C8"/>
              </a:solidFill>
            </p:spPr>
            <p:txBody>
              <a:bodyPr/>
              <a:lstStyle/>
              <a:p>
                <a:endParaRPr lang="it-IT"/>
              </a:p>
            </p:txBody>
          </p:sp>
          <p:sp>
            <p:nvSpPr>
              <p:cNvPr id="37" name="Shape 45">
                <a:extLst>
                  <a:ext uri="{FF2B5EF4-FFF2-40B4-BE49-F238E27FC236}">
                    <a16:creationId xmlns:a16="http://schemas.microsoft.com/office/drawing/2014/main" id="{9ECBD58A-AB54-5AA8-02ED-1BBFF64FD07A}"/>
                  </a:ext>
                </a:extLst>
              </p:cNvPr>
              <p:cNvSpPr/>
              <p:nvPr/>
            </p:nvSpPr>
            <p:spPr>
              <a:xfrm>
                <a:off x="86868" y="86868"/>
                <a:ext cx="382905" cy="382905"/>
              </a:xfrm>
              <a:custGeom>
                <a:avLst/>
                <a:gdLst/>
                <a:ahLst/>
                <a:cxnLst/>
                <a:rect l="0" t="0" r="0" b="0"/>
                <a:pathLst>
                  <a:path w="382905" h="382905">
                    <a:moveTo>
                      <a:pt x="190500" y="382524"/>
                    </a:moveTo>
                    <a:lnTo>
                      <a:pt x="146837" y="377489"/>
                    </a:lnTo>
                    <a:lnTo>
                      <a:pt x="106746" y="363151"/>
                    </a:lnTo>
                    <a:lnTo>
                      <a:pt x="71374" y="340656"/>
                    </a:lnTo>
                    <a:lnTo>
                      <a:pt x="41867" y="311149"/>
                    </a:lnTo>
                    <a:lnTo>
                      <a:pt x="19372" y="275777"/>
                    </a:lnTo>
                    <a:lnTo>
                      <a:pt x="5034" y="235686"/>
                    </a:lnTo>
                    <a:lnTo>
                      <a:pt x="0" y="192024"/>
                    </a:lnTo>
                    <a:lnTo>
                      <a:pt x="5034" y="148276"/>
                    </a:lnTo>
                    <a:lnTo>
                      <a:pt x="19372" y="107968"/>
                    </a:lnTo>
                    <a:lnTo>
                      <a:pt x="41867" y="72298"/>
                    </a:lnTo>
                    <a:lnTo>
                      <a:pt x="71374" y="42467"/>
                    </a:lnTo>
                    <a:lnTo>
                      <a:pt x="106746" y="19674"/>
                    </a:lnTo>
                    <a:lnTo>
                      <a:pt x="146837" y="5118"/>
                    </a:lnTo>
                    <a:lnTo>
                      <a:pt x="190500" y="0"/>
                    </a:lnTo>
                    <a:lnTo>
                      <a:pt x="234247" y="5118"/>
                    </a:lnTo>
                    <a:lnTo>
                      <a:pt x="274555" y="19674"/>
                    </a:lnTo>
                    <a:lnTo>
                      <a:pt x="289080" y="28956"/>
                    </a:lnTo>
                    <a:lnTo>
                      <a:pt x="152400" y="28956"/>
                    </a:lnTo>
                    <a:lnTo>
                      <a:pt x="132421" y="34671"/>
                    </a:lnTo>
                    <a:lnTo>
                      <a:pt x="113728" y="42672"/>
                    </a:lnTo>
                    <a:lnTo>
                      <a:pt x="96464" y="52959"/>
                    </a:lnTo>
                    <a:lnTo>
                      <a:pt x="80772" y="65532"/>
                    </a:lnTo>
                    <a:lnTo>
                      <a:pt x="85296" y="68580"/>
                    </a:lnTo>
                    <a:lnTo>
                      <a:pt x="91862" y="72794"/>
                    </a:lnTo>
                    <a:lnTo>
                      <a:pt x="100060" y="77533"/>
                    </a:lnTo>
                    <a:lnTo>
                      <a:pt x="109728" y="82296"/>
                    </a:lnTo>
                    <a:lnTo>
                      <a:pt x="64008" y="82296"/>
                    </a:lnTo>
                    <a:lnTo>
                      <a:pt x="48386" y="103965"/>
                    </a:lnTo>
                    <a:lnTo>
                      <a:pt x="36194" y="127635"/>
                    </a:lnTo>
                    <a:lnTo>
                      <a:pt x="28003" y="153019"/>
                    </a:lnTo>
                    <a:lnTo>
                      <a:pt x="24383" y="179831"/>
                    </a:lnTo>
                    <a:lnTo>
                      <a:pt x="381097" y="179831"/>
                    </a:lnTo>
                    <a:lnTo>
                      <a:pt x="382524" y="192024"/>
                    </a:lnTo>
                    <a:lnTo>
                      <a:pt x="381273" y="202692"/>
                    </a:lnTo>
                    <a:lnTo>
                      <a:pt x="24383" y="202692"/>
                    </a:lnTo>
                    <a:lnTo>
                      <a:pt x="28003" y="230362"/>
                    </a:lnTo>
                    <a:lnTo>
                      <a:pt x="36194" y="256032"/>
                    </a:lnTo>
                    <a:lnTo>
                      <a:pt x="48386" y="279415"/>
                    </a:lnTo>
                    <a:lnTo>
                      <a:pt x="64008" y="300228"/>
                    </a:lnTo>
                    <a:lnTo>
                      <a:pt x="118872" y="300228"/>
                    </a:lnTo>
                    <a:lnTo>
                      <a:pt x="109704" y="303942"/>
                    </a:lnTo>
                    <a:lnTo>
                      <a:pt x="100393" y="308229"/>
                    </a:lnTo>
                    <a:lnTo>
                      <a:pt x="90797" y="313086"/>
                    </a:lnTo>
                    <a:lnTo>
                      <a:pt x="80772" y="318515"/>
                    </a:lnTo>
                    <a:lnTo>
                      <a:pt x="98750" y="331327"/>
                    </a:lnTo>
                    <a:lnTo>
                      <a:pt x="118300" y="342138"/>
                    </a:lnTo>
                    <a:lnTo>
                      <a:pt x="139279" y="350662"/>
                    </a:lnTo>
                    <a:lnTo>
                      <a:pt x="161544" y="356616"/>
                    </a:lnTo>
                    <a:lnTo>
                      <a:pt x="284918" y="356616"/>
                    </a:lnTo>
                    <a:lnTo>
                      <a:pt x="274555" y="363151"/>
                    </a:lnTo>
                    <a:lnTo>
                      <a:pt x="234247" y="377489"/>
                    </a:lnTo>
                    <a:lnTo>
                      <a:pt x="190500" y="382524"/>
                    </a:lnTo>
                    <a:close/>
                  </a:path>
                  <a:path w="382905" h="382905">
                    <a:moveTo>
                      <a:pt x="105156" y="179831"/>
                    </a:moveTo>
                    <a:lnTo>
                      <a:pt x="82296" y="179831"/>
                    </a:lnTo>
                    <a:lnTo>
                      <a:pt x="82296" y="166116"/>
                    </a:lnTo>
                    <a:lnTo>
                      <a:pt x="83820" y="158495"/>
                    </a:lnTo>
                    <a:lnTo>
                      <a:pt x="85772" y="143684"/>
                    </a:lnTo>
                    <a:lnTo>
                      <a:pt x="89154" y="129159"/>
                    </a:lnTo>
                    <a:lnTo>
                      <a:pt x="93678" y="115204"/>
                    </a:lnTo>
                    <a:lnTo>
                      <a:pt x="99060" y="102108"/>
                    </a:lnTo>
                    <a:lnTo>
                      <a:pt x="86510" y="96226"/>
                    </a:lnTo>
                    <a:lnTo>
                      <a:pt x="76390" y="90487"/>
                    </a:lnTo>
                    <a:lnTo>
                      <a:pt x="68841" y="85605"/>
                    </a:lnTo>
                    <a:lnTo>
                      <a:pt x="64008" y="82296"/>
                    </a:lnTo>
                    <a:lnTo>
                      <a:pt x="109728" y="82296"/>
                    </a:lnTo>
                    <a:lnTo>
                      <a:pt x="120253" y="66032"/>
                    </a:lnTo>
                    <a:lnTo>
                      <a:pt x="131064" y="51625"/>
                    </a:lnTo>
                    <a:lnTo>
                      <a:pt x="141874" y="39219"/>
                    </a:lnTo>
                    <a:lnTo>
                      <a:pt x="152400" y="28956"/>
                    </a:lnTo>
                    <a:lnTo>
                      <a:pt x="230124" y="28956"/>
                    </a:lnTo>
                    <a:lnTo>
                      <a:pt x="237471" y="36576"/>
                    </a:lnTo>
                    <a:lnTo>
                      <a:pt x="178308" y="36576"/>
                    </a:lnTo>
                    <a:lnTo>
                      <a:pt x="168163" y="45981"/>
                    </a:lnTo>
                    <a:lnTo>
                      <a:pt x="156591" y="58102"/>
                    </a:lnTo>
                    <a:lnTo>
                      <a:pt x="144446" y="72794"/>
                    </a:lnTo>
                    <a:lnTo>
                      <a:pt x="132588" y="89916"/>
                    </a:lnTo>
                    <a:lnTo>
                      <a:pt x="143160" y="92178"/>
                    </a:lnTo>
                    <a:lnTo>
                      <a:pt x="154305" y="94297"/>
                    </a:lnTo>
                    <a:lnTo>
                      <a:pt x="166020" y="96131"/>
                    </a:lnTo>
                    <a:lnTo>
                      <a:pt x="178308" y="97536"/>
                    </a:lnTo>
                    <a:lnTo>
                      <a:pt x="288225" y="97536"/>
                    </a:lnTo>
                    <a:lnTo>
                      <a:pt x="281940" y="100584"/>
                    </a:lnTo>
                    <a:lnTo>
                      <a:pt x="285079" y="108204"/>
                    </a:lnTo>
                    <a:lnTo>
                      <a:pt x="259080" y="108204"/>
                    </a:lnTo>
                    <a:lnTo>
                      <a:pt x="249876" y="111252"/>
                    </a:lnTo>
                    <a:lnTo>
                      <a:pt x="121920" y="111252"/>
                    </a:lnTo>
                    <a:lnTo>
                      <a:pt x="116538" y="122967"/>
                    </a:lnTo>
                    <a:lnTo>
                      <a:pt x="112014" y="135255"/>
                    </a:lnTo>
                    <a:lnTo>
                      <a:pt x="108632" y="148113"/>
                    </a:lnTo>
                    <a:lnTo>
                      <a:pt x="106680" y="161543"/>
                    </a:lnTo>
                    <a:lnTo>
                      <a:pt x="106680" y="167640"/>
                    </a:lnTo>
                    <a:lnTo>
                      <a:pt x="105156" y="173736"/>
                    </a:lnTo>
                    <a:lnTo>
                      <a:pt x="105156" y="179831"/>
                    </a:lnTo>
                    <a:close/>
                  </a:path>
                  <a:path w="382905" h="382905">
                    <a:moveTo>
                      <a:pt x="344496" y="79248"/>
                    </a:moveTo>
                    <a:lnTo>
                      <a:pt x="271272" y="79248"/>
                    </a:lnTo>
                    <a:lnTo>
                      <a:pt x="278153" y="76676"/>
                    </a:lnTo>
                    <a:lnTo>
                      <a:pt x="285178" y="73533"/>
                    </a:lnTo>
                    <a:lnTo>
                      <a:pt x="292488" y="69818"/>
                    </a:lnTo>
                    <a:lnTo>
                      <a:pt x="300228" y="65532"/>
                    </a:lnTo>
                    <a:lnTo>
                      <a:pt x="284559" y="52959"/>
                    </a:lnTo>
                    <a:lnTo>
                      <a:pt x="267462" y="42672"/>
                    </a:lnTo>
                    <a:lnTo>
                      <a:pt x="249221" y="34671"/>
                    </a:lnTo>
                    <a:lnTo>
                      <a:pt x="230124" y="28956"/>
                    </a:lnTo>
                    <a:lnTo>
                      <a:pt x="289080" y="28956"/>
                    </a:lnTo>
                    <a:lnTo>
                      <a:pt x="310225" y="42467"/>
                    </a:lnTo>
                    <a:lnTo>
                      <a:pt x="340056" y="72298"/>
                    </a:lnTo>
                    <a:lnTo>
                      <a:pt x="344496" y="79248"/>
                    </a:lnTo>
                    <a:close/>
                  </a:path>
                  <a:path w="382905" h="382905">
                    <a:moveTo>
                      <a:pt x="288225" y="97536"/>
                    </a:moveTo>
                    <a:lnTo>
                      <a:pt x="178308" y="97536"/>
                    </a:lnTo>
                    <a:lnTo>
                      <a:pt x="178308" y="36576"/>
                    </a:lnTo>
                    <a:lnTo>
                      <a:pt x="202692" y="36576"/>
                    </a:lnTo>
                    <a:lnTo>
                      <a:pt x="202692" y="96012"/>
                    </a:lnTo>
                    <a:lnTo>
                      <a:pt x="291409" y="96012"/>
                    </a:lnTo>
                    <a:lnTo>
                      <a:pt x="288225" y="97536"/>
                    </a:lnTo>
                    <a:close/>
                  </a:path>
                  <a:path w="382905" h="382905">
                    <a:moveTo>
                      <a:pt x="291409" y="96012"/>
                    </a:moveTo>
                    <a:lnTo>
                      <a:pt x="202692" y="96012"/>
                    </a:lnTo>
                    <a:lnTo>
                      <a:pt x="213264" y="95464"/>
                    </a:lnTo>
                    <a:lnTo>
                      <a:pt x="224409" y="93916"/>
                    </a:lnTo>
                    <a:lnTo>
                      <a:pt x="236124" y="91511"/>
                    </a:lnTo>
                    <a:lnTo>
                      <a:pt x="248412" y="88392"/>
                    </a:lnTo>
                    <a:lnTo>
                      <a:pt x="236553" y="71508"/>
                    </a:lnTo>
                    <a:lnTo>
                      <a:pt x="224409" y="57340"/>
                    </a:lnTo>
                    <a:lnTo>
                      <a:pt x="212836" y="45743"/>
                    </a:lnTo>
                    <a:lnTo>
                      <a:pt x="202692" y="36576"/>
                    </a:lnTo>
                    <a:lnTo>
                      <a:pt x="237471" y="36576"/>
                    </a:lnTo>
                    <a:lnTo>
                      <a:pt x="239768" y="38957"/>
                    </a:lnTo>
                    <a:lnTo>
                      <a:pt x="250126" y="50673"/>
                    </a:lnTo>
                    <a:lnTo>
                      <a:pt x="260770" y="64103"/>
                    </a:lnTo>
                    <a:lnTo>
                      <a:pt x="271272" y="79248"/>
                    </a:lnTo>
                    <a:lnTo>
                      <a:pt x="344496" y="79248"/>
                    </a:lnTo>
                    <a:lnTo>
                      <a:pt x="346444" y="82296"/>
                    </a:lnTo>
                    <a:lnTo>
                      <a:pt x="318516" y="82296"/>
                    </a:lnTo>
                    <a:lnTo>
                      <a:pt x="315468" y="83820"/>
                    </a:lnTo>
                    <a:lnTo>
                      <a:pt x="313944" y="85344"/>
                    </a:lnTo>
                    <a:lnTo>
                      <a:pt x="312420" y="85344"/>
                    </a:lnTo>
                    <a:lnTo>
                      <a:pt x="304442" y="89654"/>
                    </a:lnTo>
                    <a:lnTo>
                      <a:pt x="296608" y="93535"/>
                    </a:lnTo>
                    <a:lnTo>
                      <a:pt x="291409" y="96012"/>
                    </a:lnTo>
                    <a:close/>
                  </a:path>
                  <a:path w="382905" h="382905">
                    <a:moveTo>
                      <a:pt x="381097" y="179831"/>
                    </a:moveTo>
                    <a:lnTo>
                      <a:pt x="358140" y="179831"/>
                    </a:lnTo>
                    <a:lnTo>
                      <a:pt x="353877" y="153019"/>
                    </a:lnTo>
                    <a:lnTo>
                      <a:pt x="345757" y="127635"/>
                    </a:lnTo>
                    <a:lnTo>
                      <a:pt x="333922" y="103965"/>
                    </a:lnTo>
                    <a:lnTo>
                      <a:pt x="318516" y="82296"/>
                    </a:lnTo>
                    <a:lnTo>
                      <a:pt x="346444" y="82296"/>
                    </a:lnTo>
                    <a:lnTo>
                      <a:pt x="362849" y="107968"/>
                    </a:lnTo>
                    <a:lnTo>
                      <a:pt x="377405" y="148276"/>
                    </a:lnTo>
                    <a:lnTo>
                      <a:pt x="381097" y="179831"/>
                    </a:lnTo>
                    <a:close/>
                  </a:path>
                  <a:path w="382905" h="382905">
                    <a:moveTo>
                      <a:pt x="298704" y="179831"/>
                    </a:moveTo>
                    <a:lnTo>
                      <a:pt x="275844" y="179831"/>
                    </a:lnTo>
                    <a:lnTo>
                      <a:pt x="275844" y="167640"/>
                    </a:lnTo>
                    <a:lnTo>
                      <a:pt x="274320" y="161543"/>
                    </a:lnTo>
                    <a:lnTo>
                      <a:pt x="272367" y="147208"/>
                    </a:lnTo>
                    <a:lnTo>
                      <a:pt x="268986" y="133731"/>
                    </a:lnTo>
                    <a:lnTo>
                      <a:pt x="264461" y="120824"/>
                    </a:lnTo>
                    <a:lnTo>
                      <a:pt x="259080" y="108204"/>
                    </a:lnTo>
                    <a:lnTo>
                      <a:pt x="285079" y="108204"/>
                    </a:lnTo>
                    <a:lnTo>
                      <a:pt x="287345" y="113704"/>
                    </a:lnTo>
                    <a:lnTo>
                      <a:pt x="292036" y="127825"/>
                    </a:lnTo>
                    <a:lnTo>
                      <a:pt x="295870" y="142803"/>
                    </a:lnTo>
                    <a:lnTo>
                      <a:pt x="298704" y="158495"/>
                    </a:lnTo>
                    <a:lnTo>
                      <a:pt x="298704" y="179831"/>
                    </a:lnTo>
                    <a:close/>
                  </a:path>
                  <a:path w="382905" h="382905">
                    <a:moveTo>
                      <a:pt x="202692" y="179831"/>
                    </a:moveTo>
                    <a:lnTo>
                      <a:pt x="178308" y="179831"/>
                    </a:lnTo>
                    <a:lnTo>
                      <a:pt x="178308" y="120396"/>
                    </a:lnTo>
                    <a:lnTo>
                      <a:pt x="166020" y="119872"/>
                    </a:lnTo>
                    <a:lnTo>
                      <a:pt x="154305" y="118491"/>
                    </a:lnTo>
                    <a:lnTo>
                      <a:pt x="143160" y="116538"/>
                    </a:lnTo>
                    <a:lnTo>
                      <a:pt x="132588" y="114300"/>
                    </a:lnTo>
                    <a:lnTo>
                      <a:pt x="129540" y="112776"/>
                    </a:lnTo>
                    <a:lnTo>
                      <a:pt x="124968" y="111252"/>
                    </a:lnTo>
                    <a:lnTo>
                      <a:pt x="249876" y="111252"/>
                    </a:lnTo>
                    <a:lnTo>
                      <a:pt x="244268" y="113109"/>
                    </a:lnTo>
                    <a:lnTo>
                      <a:pt x="229743" y="116586"/>
                    </a:lnTo>
                    <a:lnTo>
                      <a:pt x="215788" y="118919"/>
                    </a:lnTo>
                    <a:lnTo>
                      <a:pt x="202692" y="120396"/>
                    </a:lnTo>
                    <a:lnTo>
                      <a:pt x="202692" y="179831"/>
                    </a:lnTo>
                    <a:close/>
                  </a:path>
                  <a:path w="382905" h="382905">
                    <a:moveTo>
                      <a:pt x="220980" y="356616"/>
                    </a:moveTo>
                    <a:lnTo>
                      <a:pt x="161544" y="356616"/>
                    </a:lnTo>
                    <a:lnTo>
                      <a:pt x="149518" y="342661"/>
                    </a:lnTo>
                    <a:lnTo>
                      <a:pt x="138493" y="328422"/>
                    </a:lnTo>
                    <a:lnTo>
                      <a:pt x="128325" y="314182"/>
                    </a:lnTo>
                    <a:lnTo>
                      <a:pt x="118872" y="300228"/>
                    </a:lnTo>
                    <a:lnTo>
                      <a:pt x="64008" y="300228"/>
                    </a:lnTo>
                    <a:lnTo>
                      <a:pt x="65532" y="298704"/>
                    </a:lnTo>
                    <a:lnTo>
                      <a:pt x="67056" y="298704"/>
                    </a:lnTo>
                    <a:lnTo>
                      <a:pt x="70104" y="297180"/>
                    </a:lnTo>
                    <a:lnTo>
                      <a:pt x="79486" y="291750"/>
                    </a:lnTo>
                    <a:lnTo>
                      <a:pt x="89154" y="286893"/>
                    </a:lnTo>
                    <a:lnTo>
                      <a:pt x="98821" y="282606"/>
                    </a:lnTo>
                    <a:lnTo>
                      <a:pt x="108204" y="278892"/>
                    </a:lnTo>
                    <a:lnTo>
                      <a:pt x="99036" y="260342"/>
                    </a:lnTo>
                    <a:lnTo>
                      <a:pt x="92011" y="241363"/>
                    </a:lnTo>
                    <a:lnTo>
                      <a:pt x="86987" y="222099"/>
                    </a:lnTo>
                    <a:lnTo>
                      <a:pt x="83820" y="202692"/>
                    </a:lnTo>
                    <a:lnTo>
                      <a:pt x="108204" y="202692"/>
                    </a:lnTo>
                    <a:lnTo>
                      <a:pt x="111347" y="219837"/>
                    </a:lnTo>
                    <a:lnTo>
                      <a:pt x="116205" y="236982"/>
                    </a:lnTo>
                    <a:lnTo>
                      <a:pt x="122777" y="254127"/>
                    </a:lnTo>
                    <a:lnTo>
                      <a:pt x="131064" y="271272"/>
                    </a:lnTo>
                    <a:lnTo>
                      <a:pt x="277046" y="271272"/>
                    </a:lnTo>
                    <a:lnTo>
                      <a:pt x="274320" y="277368"/>
                    </a:lnTo>
                    <a:lnTo>
                      <a:pt x="290655" y="284368"/>
                    </a:lnTo>
                    <a:lnTo>
                      <a:pt x="294683" y="286512"/>
                    </a:lnTo>
                    <a:lnTo>
                      <a:pt x="178308" y="286512"/>
                    </a:lnTo>
                    <a:lnTo>
                      <a:pt x="161353" y="288988"/>
                    </a:lnTo>
                    <a:lnTo>
                      <a:pt x="152376" y="290583"/>
                    </a:lnTo>
                    <a:lnTo>
                      <a:pt x="143256" y="292607"/>
                    </a:lnTo>
                    <a:lnTo>
                      <a:pt x="150661" y="304942"/>
                    </a:lnTo>
                    <a:lnTo>
                      <a:pt x="159067" y="316992"/>
                    </a:lnTo>
                    <a:lnTo>
                      <a:pt x="168330" y="329041"/>
                    </a:lnTo>
                    <a:lnTo>
                      <a:pt x="178308" y="341376"/>
                    </a:lnTo>
                    <a:lnTo>
                      <a:pt x="233309" y="341376"/>
                    </a:lnTo>
                    <a:lnTo>
                      <a:pt x="233005" y="341780"/>
                    </a:lnTo>
                    <a:lnTo>
                      <a:pt x="220980" y="356616"/>
                    </a:lnTo>
                    <a:close/>
                  </a:path>
                  <a:path w="382905" h="382905">
                    <a:moveTo>
                      <a:pt x="277046" y="271272"/>
                    </a:moveTo>
                    <a:lnTo>
                      <a:pt x="131064" y="271272"/>
                    </a:lnTo>
                    <a:lnTo>
                      <a:pt x="143375" y="268152"/>
                    </a:lnTo>
                    <a:lnTo>
                      <a:pt x="155257" y="265747"/>
                    </a:lnTo>
                    <a:lnTo>
                      <a:pt x="166854" y="264199"/>
                    </a:lnTo>
                    <a:lnTo>
                      <a:pt x="178308" y="263652"/>
                    </a:lnTo>
                    <a:lnTo>
                      <a:pt x="178308" y="202692"/>
                    </a:lnTo>
                    <a:lnTo>
                      <a:pt x="202692" y="202692"/>
                    </a:lnTo>
                    <a:lnTo>
                      <a:pt x="202692" y="262128"/>
                    </a:lnTo>
                    <a:lnTo>
                      <a:pt x="214979" y="263294"/>
                    </a:lnTo>
                    <a:lnTo>
                      <a:pt x="226695" y="264604"/>
                    </a:lnTo>
                    <a:lnTo>
                      <a:pt x="237839" y="266199"/>
                    </a:lnTo>
                    <a:lnTo>
                      <a:pt x="248412" y="268224"/>
                    </a:lnTo>
                    <a:lnTo>
                      <a:pt x="249936" y="269748"/>
                    </a:lnTo>
                    <a:lnTo>
                      <a:pt x="277728" y="269748"/>
                    </a:lnTo>
                    <a:lnTo>
                      <a:pt x="277046" y="271272"/>
                    </a:lnTo>
                    <a:close/>
                  </a:path>
                  <a:path w="382905" h="382905">
                    <a:moveTo>
                      <a:pt x="277728" y="269748"/>
                    </a:moveTo>
                    <a:lnTo>
                      <a:pt x="251460" y="269748"/>
                    </a:lnTo>
                    <a:lnTo>
                      <a:pt x="259746" y="252841"/>
                    </a:lnTo>
                    <a:lnTo>
                      <a:pt x="266319" y="236220"/>
                    </a:lnTo>
                    <a:lnTo>
                      <a:pt x="271176" y="219598"/>
                    </a:lnTo>
                    <a:lnTo>
                      <a:pt x="274320" y="202692"/>
                    </a:lnTo>
                    <a:lnTo>
                      <a:pt x="297180" y="202692"/>
                    </a:lnTo>
                    <a:lnTo>
                      <a:pt x="294036" y="221218"/>
                    </a:lnTo>
                    <a:lnTo>
                      <a:pt x="289179" y="240030"/>
                    </a:lnTo>
                    <a:lnTo>
                      <a:pt x="282606" y="258841"/>
                    </a:lnTo>
                    <a:lnTo>
                      <a:pt x="277728" y="269748"/>
                    </a:lnTo>
                    <a:close/>
                  </a:path>
                  <a:path w="382905" h="382905">
                    <a:moveTo>
                      <a:pt x="347093" y="300228"/>
                    </a:moveTo>
                    <a:lnTo>
                      <a:pt x="318516" y="300228"/>
                    </a:lnTo>
                    <a:lnTo>
                      <a:pt x="333922" y="279415"/>
                    </a:lnTo>
                    <a:lnTo>
                      <a:pt x="345757" y="256032"/>
                    </a:lnTo>
                    <a:lnTo>
                      <a:pt x="353877" y="230362"/>
                    </a:lnTo>
                    <a:lnTo>
                      <a:pt x="358140" y="202692"/>
                    </a:lnTo>
                    <a:lnTo>
                      <a:pt x="381273" y="202692"/>
                    </a:lnTo>
                    <a:lnTo>
                      <a:pt x="377405" y="235686"/>
                    </a:lnTo>
                    <a:lnTo>
                      <a:pt x="362849" y="275777"/>
                    </a:lnTo>
                    <a:lnTo>
                      <a:pt x="347093" y="300228"/>
                    </a:lnTo>
                    <a:close/>
                  </a:path>
                  <a:path w="382905" h="382905">
                    <a:moveTo>
                      <a:pt x="202692" y="341376"/>
                    </a:moveTo>
                    <a:lnTo>
                      <a:pt x="178308" y="341376"/>
                    </a:lnTo>
                    <a:lnTo>
                      <a:pt x="178308" y="286512"/>
                    </a:lnTo>
                    <a:lnTo>
                      <a:pt x="202692" y="286512"/>
                    </a:lnTo>
                    <a:lnTo>
                      <a:pt x="202692" y="341376"/>
                    </a:lnTo>
                    <a:close/>
                  </a:path>
                  <a:path w="382905" h="382905">
                    <a:moveTo>
                      <a:pt x="233309" y="341376"/>
                    </a:moveTo>
                    <a:lnTo>
                      <a:pt x="202692" y="341376"/>
                    </a:lnTo>
                    <a:lnTo>
                      <a:pt x="213574" y="328803"/>
                    </a:lnTo>
                    <a:lnTo>
                      <a:pt x="223456" y="316230"/>
                    </a:lnTo>
                    <a:lnTo>
                      <a:pt x="232481" y="303657"/>
                    </a:lnTo>
                    <a:lnTo>
                      <a:pt x="240792" y="291083"/>
                    </a:lnTo>
                    <a:lnTo>
                      <a:pt x="231624" y="289083"/>
                    </a:lnTo>
                    <a:lnTo>
                      <a:pt x="222313" y="287655"/>
                    </a:lnTo>
                    <a:lnTo>
                      <a:pt x="212717" y="286797"/>
                    </a:lnTo>
                    <a:lnTo>
                      <a:pt x="202692" y="286512"/>
                    </a:lnTo>
                    <a:lnTo>
                      <a:pt x="294683" y="286512"/>
                    </a:lnTo>
                    <a:lnTo>
                      <a:pt x="303276" y="291084"/>
                    </a:lnTo>
                    <a:lnTo>
                      <a:pt x="312467" y="296656"/>
                    </a:lnTo>
                    <a:lnTo>
                      <a:pt x="315935" y="298704"/>
                    </a:lnTo>
                    <a:lnTo>
                      <a:pt x="263652" y="298704"/>
                    </a:lnTo>
                    <a:lnTo>
                      <a:pt x="254198" y="312681"/>
                    </a:lnTo>
                    <a:lnTo>
                      <a:pt x="244030" y="327088"/>
                    </a:lnTo>
                    <a:lnTo>
                      <a:pt x="233309" y="341376"/>
                    </a:lnTo>
                    <a:close/>
                  </a:path>
                  <a:path w="382905" h="382905">
                    <a:moveTo>
                      <a:pt x="284918" y="356616"/>
                    </a:moveTo>
                    <a:lnTo>
                      <a:pt x="220980" y="356616"/>
                    </a:lnTo>
                    <a:lnTo>
                      <a:pt x="243244" y="350639"/>
                    </a:lnTo>
                    <a:lnTo>
                      <a:pt x="264223" y="341947"/>
                    </a:lnTo>
                    <a:lnTo>
                      <a:pt x="283773" y="330684"/>
                    </a:lnTo>
                    <a:lnTo>
                      <a:pt x="301752" y="316991"/>
                    </a:lnTo>
                    <a:lnTo>
                      <a:pt x="287274" y="308991"/>
                    </a:lnTo>
                    <a:lnTo>
                      <a:pt x="276341" y="303657"/>
                    </a:lnTo>
                    <a:lnTo>
                      <a:pt x="263652" y="298704"/>
                    </a:lnTo>
                    <a:lnTo>
                      <a:pt x="315935" y="298704"/>
                    </a:lnTo>
                    <a:lnTo>
                      <a:pt x="318516" y="300228"/>
                    </a:lnTo>
                    <a:lnTo>
                      <a:pt x="347093" y="300228"/>
                    </a:lnTo>
                    <a:lnTo>
                      <a:pt x="340056" y="311149"/>
                    </a:lnTo>
                    <a:lnTo>
                      <a:pt x="310225" y="340656"/>
                    </a:lnTo>
                    <a:lnTo>
                      <a:pt x="284918" y="356616"/>
                    </a:lnTo>
                    <a:close/>
                  </a:path>
                </a:pathLst>
              </a:custGeom>
              <a:solidFill>
                <a:srgbClr val="FFFFFF"/>
              </a:solidFill>
            </p:spPr>
            <p:txBody>
              <a:bodyPr/>
              <a:lstStyle/>
              <a:p>
                <a:endParaRPr lang="it-IT"/>
              </a:p>
            </p:txBody>
          </p:sp>
        </p:grpSp>
        <p:sp>
          <p:nvSpPr>
            <p:cNvPr id="39" name="Rettangolo 38">
              <a:extLst>
                <a:ext uri="{FF2B5EF4-FFF2-40B4-BE49-F238E27FC236}">
                  <a16:creationId xmlns:a16="http://schemas.microsoft.com/office/drawing/2014/main" id="{7A1C6E2E-3940-7962-A3A5-9018822BEC31}"/>
                </a:ext>
              </a:extLst>
            </p:cNvPr>
            <p:cNvSpPr/>
            <p:nvPr/>
          </p:nvSpPr>
          <p:spPr>
            <a:xfrm>
              <a:off x="6284025" y="3085868"/>
              <a:ext cx="822351" cy="3300402"/>
            </a:xfrm>
            <a:prstGeom prst="rect">
              <a:avLst/>
            </a:prstGeom>
            <a:solidFill>
              <a:schemeClr val="bg1">
                <a:lumMod val="65000"/>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igura a mano libera: forma 22">
              <a:extLst>
                <a:ext uri="{FF2B5EF4-FFF2-40B4-BE49-F238E27FC236}">
                  <a16:creationId xmlns:a16="http://schemas.microsoft.com/office/drawing/2014/main" id="{CBA45D07-5DB3-3EE3-4BA9-0350266D192F}"/>
                </a:ext>
              </a:extLst>
            </p:cNvPr>
            <p:cNvSpPr/>
            <p:nvPr/>
          </p:nvSpPr>
          <p:spPr>
            <a:xfrm>
              <a:off x="6082811" y="2926236"/>
              <a:ext cx="1208722" cy="871389"/>
            </a:xfrm>
            <a:custGeom>
              <a:avLst/>
              <a:gdLst>
                <a:gd name="connsiteX0" fmla="*/ 0 w 1417692"/>
                <a:gd name="connsiteY0" fmla="*/ 708846 h 1417692"/>
                <a:gd name="connsiteX1" fmla="*/ 708846 w 1417692"/>
                <a:gd name="connsiteY1" fmla="*/ 0 h 1417692"/>
                <a:gd name="connsiteX2" fmla="*/ 1417692 w 1417692"/>
                <a:gd name="connsiteY2" fmla="*/ 708846 h 1417692"/>
                <a:gd name="connsiteX3" fmla="*/ 708846 w 1417692"/>
                <a:gd name="connsiteY3" fmla="*/ 1417692 h 1417692"/>
                <a:gd name="connsiteX4" fmla="*/ 0 w 1417692"/>
                <a:gd name="connsiteY4" fmla="*/ 708846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692" h="1417692">
                  <a:moveTo>
                    <a:pt x="0" y="708846"/>
                  </a:moveTo>
                  <a:cubicBezTo>
                    <a:pt x="0" y="317361"/>
                    <a:pt x="317361" y="0"/>
                    <a:pt x="708846" y="0"/>
                  </a:cubicBezTo>
                  <a:cubicBezTo>
                    <a:pt x="1100331" y="0"/>
                    <a:pt x="1417692" y="317361"/>
                    <a:pt x="1417692" y="708846"/>
                  </a:cubicBezTo>
                  <a:cubicBezTo>
                    <a:pt x="1417692" y="1100331"/>
                    <a:pt x="1100331" y="1417692"/>
                    <a:pt x="708846" y="1417692"/>
                  </a:cubicBezTo>
                  <a:cubicBezTo>
                    <a:pt x="317361" y="1417692"/>
                    <a:pt x="0" y="1100331"/>
                    <a:pt x="0" y="708846"/>
                  </a:cubicBez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1316" tIns="141316" rIns="141316" bIns="141316" numCol="1" spcCol="1270" anchor="ctr" anchorCtr="0">
              <a:noAutofit/>
            </a:bodyPr>
            <a:lstStyle/>
            <a:p>
              <a:pPr algn="ctr" defTabSz="570205">
                <a:lnSpc>
                  <a:spcPct val="90000"/>
                </a:lnSpc>
                <a:spcBef>
                  <a:spcPct val="0"/>
                </a:spcBef>
                <a:spcAft>
                  <a:spcPct val="35000"/>
                </a:spcAft>
              </a:pPr>
              <a:r>
                <a:rPr lang="it-IT" sz="1283" b="1">
                  <a:solidFill>
                    <a:schemeClr val="tx1"/>
                  </a:solidFill>
                </a:rPr>
                <a:t>Leadership</a:t>
              </a:r>
            </a:p>
          </p:txBody>
        </p:sp>
        <p:sp>
          <p:nvSpPr>
            <p:cNvPr id="24" name="Figura a mano libera: forma 23">
              <a:extLst>
                <a:ext uri="{FF2B5EF4-FFF2-40B4-BE49-F238E27FC236}">
                  <a16:creationId xmlns:a16="http://schemas.microsoft.com/office/drawing/2014/main" id="{381FB0C6-2ED3-09A5-ED7F-D70EF43A682B}"/>
                </a:ext>
              </a:extLst>
            </p:cNvPr>
            <p:cNvSpPr/>
            <p:nvPr/>
          </p:nvSpPr>
          <p:spPr>
            <a:xfrm>
              <a:off x="6307952" y="3309012"/>
              <a:ext cx="1099303" cy="871389"/>
            </a:xfrm>
            <a:custGeom>
              <a:avLst/>
              <a:gdLst>
                <a:gd name="connsiteX0" fmla="*/ 0 w 2126538"/>
                <a:gd name="connsiteY0" fmla="*/ 0 h 1417692"/>
                <a:gd name="connsiteX1" fmla="*/ 2126538 w 2126538"/>
                <a:gd name="connsiteY1" fmla="*/ 0 h 1417692"/>
                <a:gd name="connsiteX2" fmla="*/ 2126538 w 2126538"/>
                <a:gd name="connsiteY2" fmla="*/ 1417692 h 1417692"/>
                <a:gd name="connsiteX3" fmla="*/ 0 w 2126538"/>
                <a:gd name="connsiteY3" fmla="*/ 1417692 h 1417692"/>
                <a:gd name="connsiteX4" fmla="*/ 0 w 2126538"/>
                <a:gd name="connsiteY4" fmla="*/ 0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538" h="1417692">
                  <a:moveTo>
                    <a:pt x="0" y="0"/>
                  </a:moveTo>
                  <a:lnTo>
                    <a:pt x="2126538" y="0"/>
                  </a:lnTo>
                  <a:lnTo>
                    <a:pt x="2126538" y="1417692"/>
                  </a:lnTo>
                  <a:lnTo>
                    <a:pt x="0" y="1417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Collaborazione</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Pianificazione</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Economia</a:t>
              </a:r>
            </a:p>
          </p:txBody>
        </p:sp>
      </p:grpSp>
      <p:sp>
        <p:nvSpPr>
          <p:cNvPr id="4" name="Title 1">
            <a:extLst>
              <a:ext uri="{FF2B5EF4-FFF2-40B4-BE49-F238E27FC236}">
                <a16:creationId xmlns:a16="http://schemas.microsoft.com/office/drawing/2014/main" id="{6C328834-9F44-B9AC-597B-68A9A0058628}"/>
              </a:ext>
            </a:extLst>
          </p:cNvPr>
          <p:cNvSpPr txBox="1">
            <a:spLocks/>
          </p:cNvSpPr>
          <p:nvPr/>
        </p:nvSpPr>
        <p:spPr>
          <a:xfrm>
            <a:off x="286542" y="880559"/>
            <a:ext cx="9408276" cy="234790"/>
          </a:xfrm>
          <a:prstGeom prst="rect">
            <a:avLst/>
          </a:prstGeom>
        </p:spPr>
        <p:txBody>
          <a:bodyPr lIns="58652" tIns="29326" rIns="58652" bIns="29326"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50" b="1">
                <a:solidFill>
                  <a:schemeClr val="tx1">
                    <a:lumMod val="65000"/>
                    <a:lumOff val="35000"/>
                  </a:schemeClr>
                </a:solidFill>
                <a:latin typeface="Lato"/>
                <a:ea typeface="Lato"/>
                <a:cs typeface="Lato"/>
              </a:rPr>
              <a:t>CERTIFICAZIONE ENVISION</a:t>
            </a:r>
            <a:endParaRPr lang="en-US" sz="2650"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6" name="Figura a mano libera: forma 25">
            <a:extLst>
              <a:ext uri="{FF2B5EF4-FFF2-40B4-BE49-F238E27FC236}">
                <a16:creationId xmlns:a16="http://schemas.microsoft.com/office/drawing/2014/main" id="{3C8DA5CF-C2C0-394A-070F-2A5C764BED35}"/>
              </a:ext>
            </a:extLst>
          </p:cNvPr>
          <p:cNvSpPr/>
          <p:nvPr/>
        </p:nvSpPr>
        <p:spPr>
          <a:xfrm>
            <a:off x="10778589" y="2678130"/>
            <a:ext cx="1435138" cy="871389"/>
          </a:xfrm>
          <a:custGeom>
            <a:avLst/>
            <a:gdLst>
              <a:gd name="connsiteX0" fmla="*/ 0 w 2334875"/>
              <a:gd name="connsiteY0" fmla="*/ 0 h 1417692"/>
              <a:gd name="connsiteX1" fmla="*/ 2334875 w 2334875"/>
              <a:gd name="connsiteY1" fmla="*/ 0 h 1417692"/>
              <a:gd name="connsiteX2" fmla="*/ 2334875 w 2334875"/>
              <a:gd name="connsiteY2" fmla="*/ 1417692 h 1417692"/>
              <a:gd name="connsiteX3" fmla="*/ 0 w 2334875"/>
              <a:gd name="connsiteY3" fmla="*/ 1417692 h 1417692"/>
              <a:gd name="connsiteX4" fmla="*/ 0 w 2334875"/>
              <a:gd name="connsiteY4" fmla="*/ 0 h 14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875" h="1417692">
                <a:moveTo>
                  <a:pt x="0" y="0"/>
                </a:moveTo>
                <a:lnTo>
                  <a:pt x="2334875" y="0"/>
                </a:lnTo>
                <a:lnTo>
                  <a:pt x="2334875" y="1417692"/>
                </a:lnTo>
                <a:lnTo>
                  <a:pt x="0" y="1417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Emissioni</a:t>
            </a:r>
          </a:p>
          <a:p>
            <a:pPr marL="0" lvl="1" defTabSz="513184">
              <a:lnSpc>
                <a:spcPct val="90000"/>
              </a:lnSpc>
              <a:spcBef>
                <a:spcPct val="0"/>
              </a:spcBef>
              <a:spcAft>
                <a:spcPct val="15000"/>
              </a:spcAft>
            </a:pPr>
            <a:r>
              <a:rPr lang="it-IT" sz="800">
                <a:latin typeface="Poppins" panose="00000500000000000000" pitchFamily="2" charset="0"/>
                <a:ea typeface="Lato" panose="020F0502020204030203" pitchFamily="34" charset="0"/>
                <a:cs typeface="Poppins" panose="00000500000000000000" pitchFamily="2" charset="0"/>
              </a:rPr>
              <a:t>Resilienza</a:t>
            </a:r>
          </a:p>
        </p:txBody>
      </p:sp>
      <p:pic>
        <p:nvPicPr>
          <p:cNvPr id="8" name="Picture 11" descr="Envision – Progettare oggi le infrastrutture di domani">
            <a:extLst>
              <a:ext uri="{FF2B5EF4-FFF2-40B4-BE49-F238E27FC236}">
                <a16:creationId xmlns:a16="http://schemas.microsoft.com/office/drawing/2014/main" id="{77977DC2-75E2-A9A5-71D7-3F29A7D17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17" y="5192097"/>
            <a:ext cx="866537" cy="1072649"/>
          </a:xfrm>
          <a:prstGeom prst="rect">
            <a:avLst/>
          </a:prstGeom>
          <a:noFill/>
          <a:extLst>
            <a:ext uri="{909E8E84-426E-40DD-AFC4-6F175D3DCCD1}">
              <a14:hiddenFill xmlns:a14="http://schemas.microsoft.com/office/drawing/2010/main">
                <a:solidFill>
                  <a:srgbClr val="FFFFFF"/>
                </a:solidFill>
              </a14:hiddenFill>
            </a:ext>
          </a:extLst>
        </p:spPr>
      </p:pic>
      <p:sp>
        <p:nvSpPr>
          <p:cNvPr id="34" name="CasellaDiTesto 33">
            <a:extLst>
              <a:ext uri="{FF2B5EF4-FFF2-40B4-BE49-F238E27FC236}">
                <a16:creationId xmlns:a16="http://schemas.microsoft.com/office/drawing/2014/main" id="{87DDC4A2-9A3F-2CA2-5B1C-23ECD347382E}"/>
              </a:ext>
            </a:extLst>
          </p:cNvPr>
          <p:cNvSpPr txBox="1"/>
          <p:nvPr/>
        </p:nvSpPr>
        <p:spPr>
          <a:xfrm>
            <a:off x="286541" y="1148768"/>
            <a:ext cx="11234649" cy="1785104"/>
          </a:xfrm>
          <a:prstGeom prst="rect">
            <a:avLst/>
          </a:prstGeom>
          <a:noFill/>
        </p:spPr>
        <p:txBody>
          <a:bodyPr wrap="square">
            <a:spAutoFit/>
          </a:bodyPr>
          <a:lstStyle/>
          <a:p>
            <a:pPr algn="just"/>
            <a:r>
              <a:rPr lang="it-IT" sz="1100">
                <a:latin typeface="Poppins" panose="00000500000000000000" pitchFamily="2" charset="0"/>
                <a:ea typeface="Lato" panose="020F0502020204030203" pitchFamily="34" charset="0"/>
                <a:cs typeface="Poppins" panose="00000500000000000000" pitchFamily="2" charset="0"/>
              </a:rPr>
              <a:t>SIMICO si è impegnata nel perseguimento dei crediti necessari alla certificazione di sostenibilità </a:t>
            </a:r>
            <a:r>
              <a:rPr lang="it-IT" sz="1100" b="1">
                <a:latin typeface="Poppins" panose="00000500000000000000" pitchFamily="2" charset="0"/>
                <a:ea typeface="Lato" panose="020F0502020204030203" pitchFamily="34" charset="0"/>
                <a:cs typeface="Poppins" panose="00000500000000000000" pitchFamily="2" charset="0"/>
              </a:rPr>
              <a:t>ENVISION</a:t>
            </a:r>
            <a:r>
              <a:rPr lang="it-IT" sz="1100">
                <a:latin typeface="Poppins" panose="00000500000000000000" pitchFamily="2" charset="0"/>
                <a:ea typeface="Lato" panose="020F0502020204030203" pitchFamily="34" charset="0"/>
                <a:cs typeface="Poppins" panose="00000500000000000000" pitchFamily="2" charset="0"/>
              </a:rPr>
              <a:t>. Il protocollo Envision è stato sviluppato in collaborazione tra il programma </a:t>
            </a:r>
            <a:r>
              <a:rPr lang="it-IT" sz="1100" err="1">
                <a:latin typeface="Poppins" panose="00000500000000000000" pitchFamily="2" charset="0"/>
                <a:ea typeface="Lato" panose="020F0502020204030203" pitchFamily="34" charset="0"/>
                <a:cs typeface="Poppins" panose="00000500000000000000" pitchFamily="2" charset="0"/>
              </a:rPr>
              <a:t>Zofnass</a:t>
            </a:r>
            <a:r>
              <a:rPr lang="it-IT" sz="1100">
                <a:latin typeface="Poppins" panose="00000500000000000000" pitchFamily="2" charset="0"/>
                <a:ea typeface="Lato" panose="020F0502020204030203" pitchFamily="34" charset="0"/>
                <a:cs typeface="Poppins" panose="00000500000000000000" pitchFamily="2" charset="0"/>
              </a:rPr>
              <a:t> per le infrastrutture sostenibili presso la Harvard University Graduate School of Design e l'Institute for </a:t>
            </a:r>
            <a:r>
              <a:rPr lang="it-IT" sz="1100" err="1">
                <a:latin typeface="Poppins" panose="00000500000000000000" pitchFamily="2" charset="0"/>
                <a:ea typeface="Lato" panose="020F0502020204030203" pitchFamily="34" charset="0"/>
                <a:cs typeface="Poppins" panose="00000500000000000000" pitchFamily="2" charset="0"/>
              </a:rPr>
              <a:t>Sustainable</a:t>
            </a:r>
            <a:r>
              <a:rPr lang="it-IT" sz="1100">
                <a:latin typeface="Poppins" panose="00000500000000000000" pitchFamily="2" charset="0"/>
                <a:ea typeface="Lato" panose="020F0502020204030203" pitchFamily="34" charset="0"/>
                <a:cs typeface="Poppins" panose="00000500000000000000" pitchFamily="2" charset="0"/>
              </a:rPr>
              <a:t> </a:t>
            </a:r>
            <a:r>
              <a:rPr lang="it-IT" sz="1100" err="1">
                <a:latin typeface="Poppins" panose="00000500000000000000" pitchFamily="2" charset="0"/>
                <a:ea typeface="Lato" panose="020F0502020204030203" pitchFamily="34" charset="0"/>
                <a:cs typeface="Poppins" panose="00000500000000000000" pitchFamily="2" charset="0"/>
              </a:rPr>
              <a:t>Infrastructure</a:t>
            </a:r>
            <a:r>
              <a:rPr lang="it-IT" sz="1100">
                <a:latin typeface="Poppins" panose="00000500000000000000" pitchFamily="2" charset="0"/>
                <a:ea typeface="Lato" panose="020F0502020204030203" pitchFamily="34" charset="0"/>
                <a:cs typeface="Poppins" panose="00000500000000000000" pitchFamily="2" charset="0"/>
              </a:rPr>
              <a:t> (ISI).</a:t>
            </a:r>
          </a:p>
          <a:p>
            <a:pPr algn="just"/>
            <a:endParaRPr lang="it-IT" sz="1100">
              <a:latin typeface="Poppins" panose="00000500000000000000" pitchFamily="2" charset="0"/>
              <a:ea typeface="Lato" panose="020F0502020204030203" pitchFamily="34" charset="0"/>
              <a:cs typeface="Poppins" panose="00000500000000000000" pitchFamily="2" charset="0"/>
            </a:endParaRPr>
          </a:p>
          <a:p>
            <a:pPr algn="just"/>
            <a:r>
              <a:rPr lang="it-IT" sz="1100">
                <a:latin typeface="Poppins" panose="00000500000000000000" pitchFamily="2" charset="0"/>
                <a:ea typeface="Lato" panose="020F0502020204030203" pitchFamily="34" charset="0"/>
                <a:cs typeface="Poppins" panose="00000500000000000000" pitchFamily="2" charset="0"/>
              </a:rPr>
              <a:t>ISI è un'organizzazione senza scopo di lucro per l'istruzione e la ricerca fondata dall'American Public Works Association, dall’American </a:t>
            </a:r>
            <a:r>
              <a:rPr lang="it-IT" sz="1100" err="1">
                <a:latin typeface="Poppins" panose="00000500000000000000" pitchFamily="2" charset="0"/>
                <a:ea typeface="Lato" panose="020F0502020204030203" pitchFamily="34" charset="0"/>
                <a:cs typeface="Poppins" panose="00000500000000000000" pitchFamily="2" charset="0"/>
              </a:rPr>
              <a:t>Council</a:t>
            </a:r>
            <a:r>
              <a:rPr lang="it-IT" sz="1100">
                <a:latin typeface="Poppins" panose="00000500000000000000" pitchFamily="2" charset="0"/>
                <a:ea typeface="Lato" panose="020F0502020204030203" pitchFamily="34" charset="0"/>
                <a:cs typeface="Poppins" panose="00000500000000000000" pitchFamily="2" charset="0"/>
              </a:rPr>
              <a:t> of Engineering Companies e dall'American Society of </a:t>
            </a:r>
            <a:r>
              <a:rPr lang="it-IT" sz="1100" err="1">
                <a:latin typeface="Poppins" panose="00000500000000000000" pitchFamily="2" charset="0"/>
                <a:ea typeface="Lato" panose="020F0502020204030203" pitchFamily="34" charset="0"/>
                <a:cs typeface="Poppins" panose="00000500000000000000" pitchFamily="2" charset="0"/>
              </a:rPr>
              <a:t>Civil</a:t>
            </a:r>
            <a:r>
              <a:rPr lang="it-IT" sz="1100">
                <a:latin typeface="Poppins" panose="00000500000000000000" pitchFamily="2" charset="0"/>
                <a:ea typeface="Lato" panose="020F0502020204030203" pitchFamily="34" charset="0"/>
                <a:cs typeface="Poppins" panose="00000500000000000000" pitchFamily="2" charset="0"/>
              </a:rPr>
              <a:t> </a:t>
            </a:r>
            <a:r>
              <a:rPr lang="it-IT" sz="1100" err="1">
                <a:latin typeface="Poppins" panose="00000500000000000000" pitchFamily="2" charset="0"/>
                <a:ea typeface="Lato" panose="020F0502020204030203" pitchFamily="34" charset="0"/>
                <a:cs typeface="Poppins" panose="00000500000000000000" pitchFamily="2" charset="0"/>
              </a:rPr>
              <a:t>Engineers</a:t>
            </a:r>
            <a:r>
              <a:rPr lang="it-IT" sz="1100">
                <a:latin typeface="Poppins" panose="00000500000000000000" pitchFamily="2" charset="0"/>
                <a:ea typeface="Lato" panose="020F0502020204030203" pitchFamily="34" charset="0"/>
                <a:cs typeface="Poppins" panose="00000500000000000000" pitchFamily="2" charset="0"/>
              </a:rPr>
              <a:t>(ASCE).</a:t>
            </a:r>
          </a:p>
          <a:p>
            <a:pPr algn="just"/>
            <a:r>
              <a:rPr lang="it-IT" sz="1100">
                <a:latin typeface="Poppins" panose="00000500000000000000" pitchFamily="2" charset="0"/>
                <a:ea typeface="Lato" panose="020F0502020204030203" pitchFamily="34" charset="0"/>
                <a:cs typeface="Poppins" panose="00000500000000000000" pitchFamily="2" charset="0"/>
              </a:rPr>
              <a:t>Nel 2018 ISI ha pubblicato la terza release, Envision v3, che è entrata in vigore il 1° gennaio 2019.</a:t>
            </a:r>
          </a:p>
          <a:p>
            <a:pPr algn="just"/>
            <a:endParaRPr lang="it-IT" sz="1100">
              <a:latin typeface="Poppins" panose="00000500000000000000" pitchFamily="2" charset="0"/>
              <a:ea typeface="Lato" panose="020F0502020204030203" pitchFamily="34" charset="0"/>
              <a:cs typeface="Poppins" panose="00000500000000000000" pitchFamily="2" charset="0"/>
            </a:endParaRPr>
          </a:p>
          <a:p>
            <a:pPr algn="just"/>
            <a:r>
              <a:rPr lang="it-IT" sz="1100">
                <a:latin typeface="Poppins" panose="00000500000000000000" pitchFamily="2" charset="0"/>
                <a:ea typeface="Lato" panose="020F0502020204030203" pitchFamily="34" charset="0"/>
                <a:cs typeface="Poppins" panose="00000500000000000000" pitchFamily="2" charset="0"/>
              </a:rPr>
              <a:t>Il sistema Envision è organizzato in </a:t>
            </a:r>
            <a:r>
              <a:rPr lang="it-IT" sz="1100" b="1">
                <a:latin typeface="Poppins" panose="00000500000000000000" pitchFamily="2" charset="0"/>
                <a:ea typeface="Lato" panose="020F0502020204030203" pitchFamily="34" charset="0"/>
                <a:cs typeface="Poppins" panose="00000500000000000000" pitchFamily="2" charset="0"/>
              </a:rPr>
              <a:t>64 crediti </a:t>
            </a:r>
            <a:r>
              <a:rPr lang="it-IT" sz="1100">
                <a:latin typeface="Poppins" panose="00000500000000000000" pitchFamily="2" charset="0"/>
                <a:ea typeface="Lato" panose="020F0502020204030203" pitchFamily="34" charset="0"/>
                <a:cs typeface="Poppins" panose="00000500000000000000" pitchFamily="2" charset="0"/>
              </a:rPr>
              <a:t>suddivisi nelle </a:t>
            </a:r>
            <a:r>
              <a:rPr lang="it-IT" sz="1100" b="1">
                <a:latin typeface="Poppins" panose="00000500000000000000" pitchFamily="2" charset="0"/>
                <a:ea typeface="Lato" panose="020F0502020204030203" pitchFamily="34" charset="0"/>
                <a:cs typeface="Poppins" panose="00000500000000000000" pitchFamily="2" charset="0"/>
              </a:rPr>
              <a:t>5 categorie</a:t>
            </a:r>
            <a:r>
              <a:rPr lang="it-IT" sz="1100">
                <a:latin typeface="Poppins" panose="00000500000000000000" pitchFamily="2" charset="0"/>
                <a:ea typeface="Lato" panose="020F0502020204030203" pitchFamily="34" charset="0"/>
                <a:cs typeface="Poppins" panose="00000500000000000000" pitchFamily="2" charset="0"/>
              </a:rPr>
              <a:t>, </a:t>
            </a:r>
          </a:p>
          <a:p>
            <a:pPr algn="just"/>
            <a:r>
              <a:rPr lang="it-IT" sz="1100">
                <a:latin typeface="Poppins" panose="00000500000000000000" pitchFamily="2" charset="0"/>
                <a:ea typeface="Lato" panose="020F0502020204030203" pitchFamily="34" charset="0"/>
                <a:cs typeface="Poppins" panose="00000500000000000000" pitchFamily="2" charset="0"/>
              </a:rPr>
              <a:t>ognuna delle quali è suddivisa a sua volta in sottocategorie:</a:t>
            </a:r>
          </a:p>
        </p:txBody>
      </p:sp>
      <p:sp>
        <p:nvSpPr>
          <p:cNvPr id="36" name="CasellaDiTesto 35">
            <a:extLst>
              <a:ext uri="{FF2B5EF4-FFF2-40B4-BE49-F238E27FC236}">
                <a16:creationId xmlns:a16="http://schemas.microsoft.com/office/drawing/2014/main" id="{7ECF41C6-B387-1035-80C6-55242B62B9B3}"/>
              </a:ext>
            </a:extLst>
          </p:cNvPr>
          <p:cNvSpPr txBox="1"/>
          <p:nvPr/>
        </p:nvSpPr>
        <p:spPr>
          <a:xfrm>
            <a:off x="272917" y="2893723"/>
            <a:ext cx="6503428" cy="2195473"/>
          </a:xfrm>
          <a:prstGeom prst="rect">
            <a:avLst/>
          </a:prstGeom>
          <a:noFill/>
        </p:spPr>
        <p:txBody>
          <a:bodyPr wrap="square">
            <a:spAutoFit/>
          </a:bodyPr>
          <a:lstStyle>
            <a:defPPr>
              <a:defRPr lang="en-US"/>
            </a:defPPr>
            <a:lvl1pPr algn="just">
              <a:defRPr>
                <a:ea typeface="Lato" panose="020F0502020204030203" pitchFamily="34" charset="0"/>
                <a:cs typeface="Lato" panose="020F0502020204030203" pitchFamily="34" charset="0"/>
              </a:defRPr>
            </a:lvl1pPr>
          </a:lstStyle>
          <a:p>
            <a:pPr>
              <a:spcAft>
                <a:spcPts val="770"/>
              </a:spcAft>
            </a:pPr>
            <a:r>
              <a:rPr lang="it-IT" sz="1100" b="1">
                <a:latin typeface="Poppins" panose="00000500000000000000" pitchFamily="2" charset="0"/>
                <a:cs typeface="Poppins" panose="00000500000000000000" pitchFamily="2" charset="0"/>
              </a:rPr>
              <a:t>Qualità della vita</a:t>
            </a:r>
            <a:r>
              <a:rPr lang="it-IT" sz="1100">
                <a:latin typeface="Poppins" panose="00000500000000000000" pitchFamily="2" charset="0"/>
                <a:cs typeface="Poppins" panose="00000500000000000000" pitchFamily="2" charset="0"/>
              </a:rPr>
              <a:t>: valutazione di quanto il progetto influenzi positivamente le comunità interessate. </a:t>
            </a:r>
          </a:p>
          <a:p>
            <a:pPr>
              <a:spcAft>
                <a:spcPts val="770"/>
              </a:spcAft>
            </a:pPr>
            <a:r>
              <a:rPr lang="it-IT" sz="1100" b="1">
                <a:latin typeface="Poppins" panose="00000500000000000000" pitchFamily="2" charset="0"/>
                <a:cs typeface="Poppins" panose="00000500000000000000" pitchFamily="2" charset="0"/>
              </a:rPr>
              <a:t>Leadership</a:t>
            </a:r>
            <a:r>
              <a:rPr lang="it-IT" sz="1100">
                <a:latin typeface="Poppins" panose="00000500000000000000" pitchFamily="2" charset="0"/>
                <a:cs typeface="Poppins" panose="00000500000000000000" pitchFamily="2" charset="0"/>
              </a:rPr>
              <a:t>: collaborazione ed impegno del progetto, sfruttamento delle possibilità di miglioramento delle performance </a:t>
            </a:r>
          </a:p>
          <a:p>
            <a:pPr>
              <a:spcAft>
                <a:spcPts val="770"/>
              </a:spcAft>
            </a:pPr>
            <a:r>
              <a:rPr lang="it-IT" sz="1100" b="1">
                <a:latin typeface="Poppins" panose="00000500000000000000" pitchFamily="2" charset="0"/>
                <a:cs typeface="Poppins" panose="00000500000000000000" pitchFamily="2" charset="0"/>
              </a:rPr>
              <a:t>Allocazione delle risorse</a:t>
            </a:r>
            <a:r>
              <a:rPr lang="it-IT" sz="1100">
                <a:latin typeface="Poppins" panose="00000500000000000000" pitchFamily="2" charset="0"/>
                <a:cs typeface="Poppins" panose="00000500000000000000" pitchFamily="2" charset="0"/>
              </a:rPr>
              <a:t>: riduzione ed efficientamento dell’uso delle risorse, dell’energia e di acqua. </a:t>
            </a:r>
          </a:p>
          <a:p>
            <a:pPr>
              <a:spcAft>
                <a:spcPts val="770"/>
              </a:spcAft>
            </a:pPr>
            <a:r>
              <a:rPr lang="it-IT" sz="1100" b="1">
                <a:latin typeface="Poppins" panose="00000500000000000000" pitchFamily="2" charset="0"/>
                <a:cs typeface="Poppins" panose="00000500000000000000" pitchFamily="2" charset="0"/>
              </a:rPr>
              <a:t>Ambiente Naturale</a:t>
            </a:r>
            <a:r>
              <a:rPr lang="it-IT" sz="1100">
                <a:latin typeface="Poppins" panose="00000500000000000000" pitchFamily="2" charset="0"/>
                <a:cs typeface="Poppins" panose="00000500000000000000" pitchFamily="2" charset="0"/>
              </a:rPr>
              <a:t>: riduzione dell’impronta ecologica e dell’impatto sul mondo naturale. </a:t>
            </a:r>
          </a:p>
          <a:p>
            <a:pPr>
              <a:spcAft>
                <a:spcPts val="770"/>
              </a:spcAft>
            </a:pPr>
            <a:r>
              <a:rPr lang="it-IT" sz="1100" b="1">
                <a:latin typeface="Poppins" panose="00000500000000000000" pitchFamily="2" charset="0"/>
                <a:cs typeface="Poppins" panose="00000500000000000000" pitchFamily="2" charset="0"/>
              </a:rPr>
              <a:t>Clima e Resilienza</a:t>
            </a:r>
            <a:r>
              <a:rPr lang="it-IT" sz="1100">
                <a:latin typeface="Poppins" panose="00000500000000000000" pitchFamily="2" charset="0"/>
                <a:cs typeface="Poppins" panose="00000500000000000000" pitchFamily="2" charset="0"/>
              </a:rPr>
              <a:t>: mitigazione del riscaldamento globale e riduzione dell’inquinamento dell’aria. Riduzione della vulnerabilità, aumento della durabilità e flessibilità e adattamento alle diverse condizioni di utilizzo. </a:t>
            </a:r>
          </a:p>
        </p:txBody>
      </p:sp>
      <p:sp>
        <p:nvSpPr>
          <p:cNvPr id="15" name="CasellaDiTesto 14">
            <a:extLst>
              <a:ext uri="{FF2B5EF4-FFF2-40B4-BE49-F238E27FC236}">
                <a16:creationId xmlns:a16="http://schemas.microsoft.com/office/drawing/2014/main" id="{E9177436-D3D0-D599-349C-74982ED12E71}"/>
              </a:ext>
            </a:extLst>
          </p:cNvPr>
          <p:cNvSpPr txBox="1"/>
          <p:nvPr/>
        </p:nvSpPr>
        <p:spPr>
          <a:xfrm>
            <a:off x="1329346" y="5478399"/>
            <a:ext cx="5469630" cy="461665"/>
          </a:xfrm>
          <a:prstGeom prst="rect">
            <a:avLst/>
          </a:prstGeom>
          <a:solidFill>
            <a:schemeClr val="bg1"/>
          </a:solidFill>
          <a:ln w="76200">
            <a:solidFill>
              <a:schemeClr val="accent2">
                <a:lumMod val="75000"/>
              </a:schemeClr>
            </a:solid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IL CORTINA SLIDING CENTRE SARA’ LA PRIMA OPERA SPORTIVA AL MONDO CERTIFICATA ENVISION</a:t>
            </a:r>
          </a:p>
        </p:txBody>
      </p:sp>
    </p:spTree>
    <p:extLst>
      <p:ext uri="{BB962C8B-B14F-4D97-AF65-F5344CB8AC3E}">
        <p14:creationId xmlns:p14="http://schemas.microsoft.com/office/powerpoint/2010/main" val="2647409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40EB37-4100-F4F7-7398-D79E0A5C2266}"/>
              </a:ext>
            </a:extLst>
          </p:cNvPr>
          <p:cNvSpPr txBox="1">
            <a:spLocks/>
          </p:cNvSpPr>
          <p:nvPr/>
        </p:nvSpPr>
        <p:spPr>
          <a:xfrm>
            <a:off x="286542" y="685629"/>
            <a:ext cx="9408276" cy="429720"/>
          </a:xfrm>
          <a:prstGeom prst="rect">
            <a:avLst/>
          </a:prstGeom>
        </p:spPr>
        <p:txBody>
          <a:bodyPr lIns="58652" tIns="29326" rIns="58652" bIns="29326"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50" b="1" err="1">
                <a:solidFill>
                  <a:schemeClr val="tx1">
                    <a:lumMod val="65000"/>
                    <a:lumOff val="35000"/>
                  </a:schemeClr>
                </a:solidFill>
                <a:latin typeface="Lato"/>
                <a:ea typeface="Lato"/>
                <a:cs typeface="Lato"/>
              </a:rPr>
              <a:t>Memoriale</a:t>
            </a:r>
            <a:r>
              <a:rPr lang="en-US" sz="2650" b="1">
                <a:solidFill>
                  <a:schemeClr val="tx1">
                    <a:lumMod val="65000"/>
                    <a:lumOff val="35000"/>
                  </a:schemeClr>
                </a:solidFill>
                <a:latin typeface="Lato"/>
                <a:ea typeface="Lato"/>
                <a:cs typeface="Lato"/>
              </a:rPr>
              <a:t> ‘’Eugenio Monti’’ </a:t>
            </a:r>
            <a:endParaRPr lang="en-US" sz="2694"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8" name="Immagine 7">
            <a:extLst>
              <a:ext uri="{FF2B5EF4-FFF2-40B4-BE49-F238E27FC236}">
                <a16:creationId xmlns:a16="http://schemas.microsoft.com/office/drawing/2014/main" id="{A0088AB5-4994-CFB3-267E-ED98570436BA}"/>
              </a:ext>
            </a:extLst>
          </p:cNvPr>
          <p:cNvPicPr>
            <a:picLocks noChangeAspect="1"/>
          </p:cNvPicPr>
          <p:nvPr/>
        </p:nvPicPr>
        <p:blipFill rotWithShape="1">
          <a:blip r:embed="rId2"/>
          <a:srcRect t="12554"/>
          <a:stretch/>
        </p:blipFill>
        <p:spPr>
          <a:xfrm>
            <a:off x="5652056" y="4246792"/>
            <a:ext cx="3033208" cy="1902518"/>
          </a:xfrm>
          <a:prstGeom prst="rect">
            <a:avLst/>
          </a:prstGeom>
        </p:spPr>
      </p:pic>
      <p:sp>
        <p:nvSpPr>
          <p:cNvPr id="11" name="CasellaDiTesto 10">
            <a:extLst>
              <a:ext uri="{FF2B5EF4-FFF2-40B4-BE49-F238E27FC236}">
                <a16:creationId xmlns:a16="http://schemas.microsoft.com/office/drawing/2014/main" id="{8438E0E6-45B7-DCBC-1F90-09B1690CD54A}"/>
              </a:ext>
            </a:extLst>
          </p:cNvPr>
          <p:cNvSpPr txBox="1"/>
          <p:nvPr/>
        </p:nvSpPr>
        <p:spPr>
          <a:xfrm>
            <a:off x="310073" y="1391850"/>
            <a:ext cx="11306120" cy="2723823"/>
          </a:xfrm>
          <a:prstGeom prst="rect">
            <a:avLst/>
          </a:prstGeom>
          <a:solidFill>
            <a:schemeClr val="bg1"/>
          </a:solidFill>
        </p:spPr>
        <p:txBody>
          <a:bodyPr wrap="square" lIns="91440" tIns="45720" rIns="91440" bIns="45720" anchor="t">
            <a:spAutoFit/>
          </a:bodyPr>
          <a:lstStyle>
            <a:defPPr>
              <a:defRPr lang="en-US"/>
            </a:defPPr>
            <a:lvl1pPr algn="just">
              <a:spcBef>
                <a:spcPts val="600"/>
              </a:spcBef>
              <a:defRPr i="1">
                <a:solidFill>
                  <a:srgbClr val="4E6D8D"/>
                </a:solidFill>
                <a:latin typeface="Lato" panose="020F0502020204030203" pitchFamily="34" charset="0"/>
                <a:ea typeface="Lato" panose="020F0502020204030203" pitchFamily="34" charset="0"/>
                <a:cs typeface="Lato" panose="020F0502020204030203" pitchFamily="34" charset="0"/>
              </a:defRPr>
            </a:lvl1pPr>
          </a:lstStyle>
          <a:p>
            <a:r>
              <a:rPr lang="it-IT" sz="1200">
                <a:solidFill>
                  <a:schemeClr val="tx1"/>
                </a:solidFill>
                <a:latin typeface="Poppins"/>
                <a:ea typeface="Open Sans Light"/>
                <a:cs typeface="Poppins"/>
              </a:rPr>
              <a:t>Rientrano nel Lotto 3 le opere volte alla valorizzazione del pregio culturale e sportivo dell’area in cui sorge la pista ‘Eugenio Monti’, ovvero alla riqualifica del tratto di pista che non viene demolito, della partenza vecchia partenza del 1956 e del </a:t>
            </a:r>
            <a:r>
              <a:rPr lang="it-IT" sz="1200" err="1">
                <a:solidFill>
                  <a:schemeClr val="tx1"/>
                </a:solidFill>
                <a:latin typeface="Poppins"/>
                <a:ea typeface="Open Sans Light"/>
                <a:cs typeface="Poppins"/>
              </a:rPr>
              <a:t>BoB</a:t>
            </a:r>
            <a:r>
              <a:rPr lang="it-IT" sz="1200">
                <a:solidFill>
                  <a:schemeClr val="tx1"/>
                </a:solidFill>
                <a:latin typeface="Poppins"/>
                <a:ea typeface="Open Sans Light"/>
                <a:cs typeface="Poppins"/>
              </a:rPr>
              <a:t> Club, al fine di conservare la memoria e le relazioni storico-sportive che l’intervento in demolizione deve mantenere con il contesto paesaggistico del versante su cui si colloca.</a:t>
            </a:r>
          </a:p>
          <a:p>
            <a:r>
              <a:rPr lang="it-IT" sz="1200">
                <a:solidFill>
                  <a:schemeClr val="tx1"/>
                </a:solidFill>
                <a:latin typeface="Poppins" panose="00000500000000000000" pitchFamily="2" charset="0"/>
                <a:ea typeface="Open Sans Light" panose="020B0306030504020204" pitchFamily="34" charset="0"/>
                <a:cs typeface="Poppins" panose="00000500000000000000" pitchFamily="2" charset="0"/>
              </a:rPr>
              <a:t>Si prevede nello specifico la realizzazione di un memoriale che tenga traccia dell’evento olimpico del 1956 e, più in generale, del valore sportivo della pista ‘Eugenio Monti’. Un grande parco di memoria sportiva e tecnica, in grado di saper raccontare attraverso i suoi segni sul territorio gli avvenimenti che nel corso di questo 100 anni hanno accompagnato lo sviluppo tecnico-culturale della disciplina del bob. Un memoriale fatto di narrazioni, tradizioni e luoghi legati al sapere del mondo del bob non solo Cortinese ma italiano. </a:t>
            </a:r>
          </a:p>
          <a:p>
            <a:r>
              <a:rPr lang="it-IT" sz="1200">
                <a:solidFill>
                  <a:schemeClr val="tx1"/>
                </a:solidFill>
                <a:latin typeface="Poppins" panose="00000500000000000000" pitchFamily="2" charset="0"/>
                <a:ea typeface="Open Sans Light" panose="020B0306030504020204" pitchFamily="34" charset="0"/>
                <a:cs typeface="Poppins" panose="00000500000000000000" pitchFamily="2" charset="0"/>
              </a:rPr>
              <a:t>In definitiva, oltre alla creazione di un percorso pedonale lungo tutto il tracciato della pista esistente, la cui realizzazione è anticipata nel Lotto 2, si prevede la trasformazione in museo della cabina S, che ospita l’attuale Bob Club di Cortina ed è riconosciuto quale importante riferimento identitario. In tale spazio espositivo verranno raccolte le immagini e gli antichi saperi legati al passato ma anche al presente della tradizione degli sport di scivolamento a Cortina.</a:t>
            </a:r>
          </a:p>
          <a:p>
            <a:r>
              <a:rPr lang="it-IT" sz="1200">
                <a:solidFill>
                  <a:schemeClr val="tx1"/>
                </a:solidFill>
                <a:latin typeface="Poppins" panose="00000500000000000000" pitchFamily="2" charset="0"/>
                <a:ea typeface="Open Sans Light" panose="020B0306030504020204" pitchFamily="34" charset="0"/>
                <a:cs typeface="Poppins" panose="00000500000000000000" pitchFamily="2" charset="0"/>
              </a:rPr>
              <a:t>Nei luoghi della partenza della pista del 1956, verrà invece realizzato un allestimento permanente sempre con funzione di memoriale, oltre che servizi per gli escursionisti ed i visitatori.</a:t>
            </a:r>
          </a:p>
        </p:txBody>
      </p:sp>
      <p:pic>
        <p:nvPicPr>
          <p:cNvPr id="1027" name="Immagine 397986052">
            <a:extLst>
              <a:ext uri="{FF2B5EF4-FFF2-40B4-BE49-F238E27FC236}">
                <a16:creationId xmlns:a16="http://schemas.microsoft.com/office/drawing/2014/main" id="{3E6BA906-EC48-B5C4-B496-4D45C7D43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29" r="-276" b="4779"/>
          <a:stretch/>
        </p:blipFill>
        <p:spPr bwMode="auto">
          <a:xfrm>
            <a:off x="2984633" y="4515487"/>
            <a:ext cx="2589007" cy="164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descr="Immagine che contiene aria aperta, albero, pianta, erba&#10;&#10;Descrizione generata automaticamente">
            <a:extLst>
              <a:ext uri="{FF2B5EF4-FFF2-40B4-BE49-F238E27FC236}">
                <a16:creationId xmlns:a16="http://schemas.microsoft.com/office/drawing/2014/main" id="{D3B3914F-49ED-F602-56D8-A97F292F498C}"/>
              </a:ext>
            </a:extLst>
          </p:cNvPr>
          <p:cNvPicPr>
            <a:picLocks noChangeAspect="1"/>
          </p:cNvPicPr>
          <p:nvPr/>
        </p:nvPicPr>
        <p:blipFill rotWithShape="1">
          <a:blip r:embed="rId4">
            <a:extLst>
              <a:ext uri="{28A0092B-C50C-407E-A947-70E740481C1C}">
                <a14:useLocalDpi xmlns:a14="http://schemas.microsoft.com/office/drawing/2010/main" val="0"/>
              </a:ext>
            </a:extLst>
          </a:blip>
          <a:srcRect b="18417"/>
          <a:stretch/>
        </p:blipFill>
        <p:spPr>
          <a:xfrm>
            <a:off x="120849" y="4501561"/>
            <a:ext cx="2740060" cy="1673980"/>
          </a:xfrm>
          <a:prstGeom prst="rect">
            <a:avLst/>
          </a:prstGeom>
        </p:spPr>
      </p:pic>
      <p:pic>
        <p:nvPicPr>
          <p:cNvPr id="1028" name="Immagine 397986048">
            <a:extLst>
              <a:ext uri="{FF2B5EF4-FFF2-40B4-BE49-F238E27FC236}">
                <a16:creationId xmlns:a16="http://schemas.microsoft.com/office/drawing/2014/main" id="{E98825B9-F3E7-D1A1-91C6-8FCBE1A62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0941" y="4246517"/>
            <a:ext cx="2898305" cy="190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67">
            <a:extLst>
              <a:ext uri="{FF2B5EF4-FFF2-40B4-BE49-F238E27FC236}">
                <a16:creationId xmlns:a16="http://schemas.microsoft.com/office/drawing/2014/main" id="{7C1568EF-002A-6EEB-CB22-C6BE7EE01D54}"/>
              </a:ext>
            </a:extLst>
          </p:cNvPr>
          <p:cNvSpPr txBox="1"/>
          <p:nvPr/>
        </p:nvSpPr>
        <p:spPr>
          <a:xfrm>
            <a:off x="9717928" y="790138"/>
            <a:ext cx="1898265" cy="369332"/>
          </a:xfrm>
          <a:prstGeom prst="rect">
            <a:avLst/>
          </a:prstGeom>
          <a:noFill/>
        </p:spPr>
        <p:txBody>
          <a:bodyPr wrap="square" lIns="0" tIns="0" rIns="0" bIns="0" rtlCol="0" anchor="t">
            <a:spAutoFit/>
          </a:bodyPr>
          <a:lstStyle/>
          <a:p>
            <a:pPr algn="ctr"/>
            <a:r>
              <a:rPr lang="it-IT" sz="2400" b="1">
                <a:solidFill>
                  <a:schemeClr val="tx1">
                    <a:lumMod val="50000"/>
                    <a:lumOff val="50000"/>
                  </a:schemeClr>
                </a:solidFill>
                <a:latin typeface="Poppins"/>
                <a:cs typeface="Poppins"/>
              </a:rPr>
              <a:t>LOTTO 3</a:t>
            </a:r>
            <a:endParaRPr lang="en-US" sz="2400">
              <a:solidFill>
                <a:schemeClr val="tx1">
                  <a:lumMod val="50000"/>
                  <a:lumOff val="50000"/>
                </a:schemeClr>
              </a:solidFill>
            </a:endParaRPr>
          </a:p>
        </p:txBody>
      </p:sp>
    </p:spTree>
    <p:extLst>
      <p:ext uri="{BB962C8B-B14F-4D97-AF65-F5344CB8AC3E}">
        <p14:creationId xmlns:p14="http://schemas.microsoft.com/office/powerpoint/2010/main" val="2105209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7C43AF-A549-C94B-AFE6-7AEC998D0F6F}"/>
              </a:ext>
            </a:extLst>
          </p:cNvPr>
          <p:cNvSpPr/>
          <p:nvPr/>
        </p:nvSpPr>
        <p:spPr>
          <a:xfrm>
            <a:off x="5071" y="0"/>
            <a:ext cx="12192000" cy="6858000"/>
          </a:xfrm>
          <a:prstGeom prst="rect">
            <a:avLst/>
          </a:prstGeom>
          <a:gradFill flip="none" rotWithShape="1">
            <a:gsLst>
              <a:gs pos="0">
                <a:schemeClr val="accent5"/>
              </a:gs>
              <a:gs pos="100000">
                <a:schemeClr val="tx2"/>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1" name="Group 10"/>
          <p:cNvGrpSpPr/>
          <p:nvPr/>
        </p:nvGrpSpPr>
        <p:grpSpPr>
          <a:xfrm>
            <a:off x="-1610413" y="-748432"/>
            <a:ext cx="15412825" cy="16074031"/>
            <a:chOff x="0" y="-77012"/>
            <a:chExt cx="15412825" cy="16074031"/>
          </a:xfrm>
        </p:grpSpPr>
        <p:grpSp>
          <p:nvGrpSpPr>
            <p:cNvPr id="3" name="Group 84"/>
            <p:cNvGrpSpPr>
              <a:grpSpLocks noChangeAspect="1"/>
            </p:cNvGrpSpPr>
            <p:nvPr/>
          </p:nvGrpSpPr>
          <p:grpSpPr bwMode="auto">
            <a:xfrm>
              <a:off x="0" y="5280998"/>
              <a:ext cx="12148525" cy="10716021"/>
              <a:chOff x="3286" y="1675"/>
              <a:chExt cx="1094" cy="965"/>
            </a:xfrm>
            <a:solidFill>
              <a:schemeClr val="bg1">
                <a:alpha val="3000"/>
              </a:schemeClr>
            </a:solidFill>
          </p:grpSpPr>
          <p:sp>
            <p:nvSpPr>
              <p:cNvPr id="4" name="Freeform 85"/>
              <p:cNvSpPr>
                <a:spLocks noEditPoints="1"/>
              </p:cNvSpPr>
              <p:nvPr/>
            </p:nvSpPr>
            <p:spPr bwMode="auto">
              <a:xfrm>
                <a:off x="3384" y="1685"/>
                <a:ext cx="910" cy="838"/>
              </a:xfrm>
              <a:custGeom>
                <a:avLst/>
                <a:gdLst>
                  <a:gd name="T0" fmla="*/ 233 w 383"/>
                  <a:gd name="T1" fmla="*/ 49 h 352"/>
                  <a:gd name="T2" fmla="*/ 212 w 383"/>
                  <a:gd name="T3" fmla="*/ 51 h 352"/>
                  <a:gd name="T4" fmla="*/ 151 w 383"/>
                  <a:gd name="T5" fmla="*/ 70 h 352"/>
                  <a:gd name="T6" fmla="*/ 187 w 383"/>
                  <a:gd name="T7" fmla="*/ 66 h 352"/>
                  <a:gd name="T8" fmla="*/ 189 w 383"/>
                  <a:gd name="T9" fmla="*/ 66 h 352"/>
                  <a:gd name="T10" fmla="*/ 198 w 383"/>
                  <a:gd name="T11" fmla="*/ 67 h 352"/>
                  <a:gd name="T12" fmla="*/ 225 w 383"/>
                  <a:gd name="T13" fmla="*/ 74 h 352"/>
                  <a:gd name="T14" fmla="*/ 270 w 383"/>
                  <a:gd name="T15" fmla="*/ 102 h 352"/>
                  <a:gd name="T16" fmla="*/ 319 w 383"/>
                  <a:gd name="T17" fmla="*/ 164 h 352"/>
                  <a:gd name="T18" fmla="*/ 328 w 383"/>
                  <a:gd name="T19" fmla="*/ 202 h 352"/>
                  <a:gd name="T20" fmla="*/ 328 w 383"/>
                  <a:gd name="T21" fmla="*/ 201 h 352"/>
                  <a:gd name="T22" fmla="*/ 303 w 383"/>
                  <a:gd name="T23" fmla="*/ 278 h 352"/>
                  <a:gd name="T24" fmla="*/ 245 w 383"/>
                  <a:gd name="T25" fmla="*/ 333 h 352"/>
                  <a:gd name="T26" fmla="*/ 192 w 383"/>
                  <a:gd name="T27" fmla="*/ 350 h 352"/>
                  <a:gd name="T28" fmla="*/ 199 w 383"/>
                  <a:gd name="T29" fmla="*/ 351 h 352"/>
                  <a:gd name="T30" fmla="*/ 199 w 383"/>
                  <a:gd name="T31" fmla="*/ 351 h 352"/>
                  <a:gd name="T32" fmla="*/ 215 w 383"/>
                  <a:gd name="T33" fmla="*/ 352 h 352"/>
                  <a:gd name="T34" fmla="*/ 253 w 383"/>
                  <a:gd name="T35" fmla="*/ 347 h 352"/>
                  <a:gd name="T36" fmla="*/ 306 w 383"/>
                  <a:gd name="T37" fmla="*/ 322 h 352"/>
                  <a:gd name="T38" fmla="*/ 371 w 383"/>
                  <a:gd name="T39" fmla="*/ 241 h 352"/>
                  <a:gd name="T40" fmla="*/ 382 w 383"/>
                  <a:gd name="T41" fmla="*/ 183 h 352"/>
                  <a:gd name="T42" fmla="*/ 382 w 383"/>
                  <a:gd name="T43" fmla="*/ 183 h 352"/>
                  <a:gd name="T44" fmla="*/ 382 w 383"/>
                  <a:gd name="T45" fmla="*/ 183 h 352"/>
                  <a:gd name="T46" fmla="*/ 382 w 383"/>
                  <a:gd name="T47" fmla="*/ 183 h 352"/>
                  <a:gd name="T48" fmla="*/ 382 w 383"/>
                  <a:gd name="T49" fmla="*/ 183 h 352"/>
                  <a:gd name="T50" fmla="*/ 332 w 383"/>
                  <a:gd name="T51" fmla="*/ 82 h 352"/>
                  <a:gd name="T52" fmla="*/ 233 w 383"/>
                  <a:gd name="T53" fmla="*/ 49 h 352"/>
                  <a:gd name="T54" fmla="*/ 382 w 383"/>
                  <a:gd name="T55" fmla="*/ 180 h 352"/>
                  <a:gd name="T56" fmla="*/ 382 w 383"/>
                  <a:gd name="T57" fmla="*/ 183 h 352"/>
                  <a:gd name="T58" fmla="*/ 382 w 383"/>
                  <a:gd name="T59" fmla="*/ 183 h 352"/>
                  <a:gd name="T60" fmla="*/ 382 w 383"/>
                  <a:gd name="T61" fmla="*/ 183 h 352"/>
                  <a:gd name="T62" fmla="*/ 382 w 383"/>
                  <a:gd name="T63" fmla="*/ 184 h 352"/>
                  <a:gd name="T64" fmla="*/ 382 w 383"/>
                  <a:gd name="T65" fmla="*/ 182 h 352"/>
                  <a:gd name="T66" fmla="*/ 382 w 383"/>
                  <a:gd name="T67" fmla="*/ 180 h 352"/>
                  <a:gd name="T68" fmla="*/ 207 w 383"/>
                  <a:gd name="T69" fmla="*/ 0 h 352"/>
                  <a:gd name="T70" fmla="*/ 200 w 383"/>
                  <a:gd name="T71" fmla="*/ 0 h 352"/>
                  <a:gd name="T72" fmla="*/ 200 w 383"/>
                  <a:gd name="T73" fmla="*/ 0 h 352"/>
                  <a:gd name="T74" fmla="*/ 200 w 383"/>
                  <a:gd name="T75" fmla="*/ 0 h 352"/>
                  <a:gd name="T76" fmla="*/ 199 w 383"/>
                  <a:gd name="T77" fmla="*/ 0 h 352"/>
                  <a:gd name="T78" fmla="*/ 30 w 383"/>
                  <a:gd name="T79" fmla="*/ 80 h 352"/>
                  <a:gd name="T80" fmla="*/ 0 w 383"/>
                  <a:gd name="T81" fmla="*/ 115 h 352"/>
                  <a:gd name="T82" fmla="*/ 59 w 383"/>
                  <a:gd name="T83" fmla="*/ 60 h 352"/>
                  <a:gd name="T84" fmla="*/ 143 w 383"/>
                  <a:gd name="T85" fmla="*/ 14 h 352"/>
                  <a:gd name="T86" fmla="*/ 207 w 383"/>
                  <a:gd name="T8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3" h="352">
                    <a:moveTo>
                      <a:pt x="233" y="49"/>
                    </a:moveTo>
                    <a:cubicBezTo>
                      <a:pt x="226" y="49"/>
                      <a:pt x="219" y="50"/>
                      <a:pt x="212" y="51"/>
                    </a:cubicBezTo>
                    <a:cubicBezTo>
                      <a:pt x="191" y="53"/>
                      <a:pt x="170" y="60"/>
                      <a:pt x="151" y="70"/>
                    </a:cubicBezTo>
                    <a:cubicBezTo>
                      <a:pt x="163" y="67"/>
                      <a:pt x="175" y="66"/>
                      <a:pt x="187" y="66"/>
                    </a:cubicBezTo>
                    <a:cubicBezTo>
                      <a:pt x="185" y="66"/>
                      <a:pt x="188" y="66"/>
                      <a:pt x="189" y="66"/>
                    </a:cubicBezTo>
                    <a:cubicBezTo>
                      <a:pt x="192" y="66"/>
                      <a:pt x="195" y="67"/>
                      <a:pt x="198" y="67"/>
                    </a:cubicBezTo>
                    <a:cubicBezTo>
                      <a:pt x="207" y="68"/>
                      <a:pt x="216" y="71"/>
                      <a:pt x="225" y="74"/>
                    </a:cubicBezTo>
                    <a:cubicBezTo>
                      <a:pt x="242" y="81"/>
                      <a:pt x="257" y="91"/>
                      <a:pt x="270" y="102"/>
                    </a:cubicBezTo>
                    <a:cubicBezTo>
                      <a:pt x="291" y="119"/>
                      <a:pt x="309" y="139"/>
                      <a:pt x="319" y="164"/>
                    </a:cubicBezTo>
                    <a:cubicBezTo>
                      <a:pt x="325" y="176"/>
                      <a:pt x="327" y="189"/>
                      <a:pt x="328" y="202"/>
                    </a:cubicBezTo>
                    <a:cubicBezTo>
                      <a:pt x="328" y="201"/>
                      <a:pt x="328" y="201"/>
                      <a:pt x="328" y="201"/>
                    </a:cubicBezTo>
                    <a:cubicBezTo>
                      <a:pt x="328" y="229"/>
                      <a:pt x="318" y="255"/>
                      <a:pt x="303" y="278"/>
                    </a:cubicBezTo>
                    <a:cubicBezTo>
                      <a:pt x="287" y="300"/>
                      <a:pt x="268" y="319"/>
                      <a:pt x="245" y="333"/>
                    </a:cubicBezTo>
                    <a:cubicBezTo>
                      <a:pt x="229" y="342"/>
                      <a:pt x="211" y="348"/>
                      <a:pt x="192" y="350"/>
                    </a:cubicBezTo>
                    <a:cubicBezTo>
                      <a:pt x="194" y="351"/>
                      <a:pt x="197" y="351"/>
                      <a:pt x="199" y="351"/>
                    </a:cubicBezTo>
                    <a:cubicBezTo>
                      <a:pt x="199" y="351"/>
                      <a:pt x="199" y="351"/>
                      <a:pt x="199" y="351"/>
                    </a:cubicBezTo>
                    <a:cubicBezTo>
                      <a:pt x="204" y="352"/>
                      <a:pt x="210" y="352"/>
                      <a:pt x="215" y="352"/>
                    </a:cubicBezTo>
                    <a:cubicBezTo>
                      <a:pt x="227" y="352"/>
                      <a:pt x="240" y="351"/>
                      <a:pt x="253" y="347"/>
                    </a:cubicBezTo>
                    <a:cubicBezTo>
                      <a:pt x="272" y="342"/>
                      <a:pt x="290" y="333"/>
                      <a:pt x="306" y="322"/>
                    </a:cubicBezTo>
                    <a:cubicBezTo>
                      <a:pt x="335" y="302"/>
                      <a:pt x="358" y="273"/>
                      <a:pt x="371" y="241"/>
                    </a:cubicBezTo>
                    <a:cubicBezTo>
                      <a:pt x="378" y="223"/>
                      <a:pt x="383" y="202"/>
                      <a:pt x="382" y="183"/>
                    </a:cubicBezTo>
                    <a:cubicBezTo>
                      <a:pt x="382" y="183"/>
                      <a:pt x="382" y="183"/>
                      <a:pt x="382" y="183"/>
                    </a:cubicBezTo>
                    <a:cubicBezTo>
                      <a:pt x="382" y="183"/>
                      <a:pt x="382" y="183"/>
                      <a:pt x="382" y="183"/>
                    </a:cubicBezTo>
                    <a:cubicBezTo>
                      <a:pt x="382" y="183"/>
                      <a:pt x="382" y="183"/>
                      <a:pt x="382" y="183"/>
                    </a:cubicBezTo>
                    <a:cubicBezTo>
                      <a:pt x="382" y="183"/>
                      <a:pt x="382" y="183"/>
                      <a:pt x="382" y="183"/>
                    </a:cubicBezTo>
                    <a:cubicBezTo>
                      <a:pt x="383" y="143"/>
                      <a:pt x="362" y="106"/>
                      <a:pt x="332" y="82"/>
                    </a:cubicBezTo>
                    <a:cubicBezTo>
                      <a:pt x="304" y="60"/>
                      <a:pt x="268" y="49"/>
                      <a:pt x="233" y="49"/>
                    </a:cubicBezTo>
                    <a:moveTo>
                      <a:pt x="382" y="180"/>
                    </a:moveTo>
                    <a:cubicBezTo>
                      <a:pt x="382" y="180"/>
                      <a:pt x="382" y="181"/>
                      <a:pt x="382" y="183"/>
                    </a:cubicBezTo>
                    <a:cubicBezTo>
                      <a:pt x="382" y="183"/>
                      <a:pt x="382" y="183"/>
                      <a:pt x="382" y="183"/>
                    </a:cubicBezTo>
                    <a:cubicBezTo>
                      <a:pt x="382" y="183"/>
                      <a:pt x="382" y="183"/>
                      <a:pt x="382" y="183"/>
                    </a:cubicBezTo>
                    <a:cubicBezTo>
                      <a:pt x="382" y="183"/>
                      <a:pt x="382" y="184"/>
                      <a:pt x="382" y="184"/>
                    </a:cubicBezTo>
                    <a:cubicBezTo>
                      <a:pt x="382" y="184"/>
                      <a:pt x="382" y="183"/>
                      <a:pt x="382" y="182"/>
                    </a:cubicBezTo>
                    <a:cubicBezTo>
                      <a:pt x="382" y="181"/>
                      <a:pt x="382" y="180"/>
                      <a:pt x="382" y="180"/>
                    </a:cubicBezTo>
                    <a:moveTo>
                      <a:pt x="207" y="0"/>
                    </a:moveTo>
                    <a:cubicBezTo>
                      <a:pt x="204" y="0"/>
                      <a:pt x="202" y="0"/>
                      <a:pt x="200" y="0"/>
                    </a:cubicBezTo>
                    <a:cubicBezTo>
                      <a:pt x="200" y="0"/>
                      <a:pt x="200" y="0"/>
                      <a:pt x="200" y="0"/>
                    </a:cubicBezTo>
                    <a:cubicBezTo>
                      <a:pt x="200" y="0"/>
                      <a:pt x="200" y="0"/>
                      <a:pt x="200" y="0"/>
                    </a:cubicBezTo>
                    <a:cubicBezTo>
                      <a:pt x="200" y="0"/>
                      <a:pt x="199" y="0"/>
                      <a:pt x="199" y="0"/>
                    </a:cubicBezTo>
                    <a:cubicBezTo>
                      <a:pt x="136" y="6"/>
                      <a:pt x="75" y="36"/>
                      <a:pt x="30" y="80"/>
                    </a:cubicBezTo>
                    <a:cubicBezTo>
                      <a:pt x="19" y="91"/>
                      <a:pt x="9" y="102"/>
                      <a:pt x="0" y="115"/>
                    </a:cubicBezTo>
                    <a:cubicBezTo>
                      <a:pt x="17" y="94"/>
                      <a:pt x="37" y="76"/>
                      <a:pt x="59" y="60"/>
                    </a:cubicBezTo>
                    <a:cubicBezTo>
                      <a:pt x="85" y="41"/>
                      <a:pt x="113" y="24"/>
                      <a:pt x="143" y="14"/>
                    </a:cubicBezTo>
                    <a:cubicBezTo>
                      <a:pt x="164" y="6"/>
                      <a:pt x="185" y="1"/>
                      <a:pt x="2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6"/>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close/>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87"/>
              <p:cNvSpPr>
                <a:spLocks noEditPoints="1"/>
              </p:cNvSpPr>
              <p:nvPr/>
            </p:nvSpPr>
            <p:spPr bwMode="auto">
              <a:xfrm>
                <a:off x="4147" y="2425"/>
                <a:ext cx="0" cy="0"/>
              </a:xfrm>
              <a:custGeom>
                <a:avLst/>
                <a:gdLst/>
                <a:ahLst/>
                <a:cxnLst>
                  <a:cxn ang="0">
                    <a:pos x="0" y="0"/>
                  </a:cxn>
                  <a:cxn ang="0">
                    <a:pos x="0" y="0"/>
                  </a:cxn>
                  <a:cxn ang="0">
                    <a:pos x="0" y="0"/>
                  </a:cxn>
                  <a:cxn ang="0">
                    <a:pos x="0" y="0"/>
                  </a:cxn>
                </a:cxnLst>
                <a:rect l="0" t="0" r="r" b="b"/>
                <a:pathLst>
                  <a:path>
                    <a:moveTo>
                      <a:pt x="0" y="0"/>
                    </a:moveTo>
                    <a:lnTo>
                      <a:pt x="0" y="0"/>
                    </a:lnTo>
                    <a:moveTo>
                      <a:pt x="0" y="0"/>
                    </a:move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8"/>
              <p:cNvSpPr>
                <a:spLocks noEditPoints="1"/>
              </p:cNvSpPr>
              <p:nvPr/>
            </p:nvSpPr>
            <p:spPr bwMode="auto">
              <a:xfrm>
                <a:off x="3286" y="1675"/>
                <a:ext cx="1094" cy="965"/>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Freeform 88"/>
            <p:cNvSpPr>
              <a:spLocks noEditPoints="1"/>
            </p:cNvSpPr>
            <p:nvPr/>
          </p:nvSpPr>
          <p:spPr bwMode="auto">
            <a:xfrm>
              <a:off x="1646032" y="2688184"/>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8"/>
            <p:cNvSpPr>
              <a:spLocks noEditPoints="1"/>
            </p:cNvSpPr>
            <p:nvPr/>
          </p:nvSpPr>
          <p:spPr bwMode="auto">
            <a:xfrm>
              <a:off x="3264300" y="-77012"/>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6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Round Same Side Corner Rectangle 8">
            <a:extLst>
              <a:ext uri="{FF2B5EF4-FFF2-40B4-BE49-F238E27FC236}">
                <a16:creationId xmlns:a16="http://schemas.microsoft.com/office/drawing/2014/main" id="{5128B65D-BB5F-3A4C-8F19-B0176A50290E}"/>
              </a:ext>
            </a:extLst>
          </p:cNvPr>
          <p:cNvSpPr/>
          <p:nvPr/>
        </p:nvSpPr>
        <p:spPr>
          <a:xfrm rot="10800000">
            <a:off x="5303466" y="-1"/>
            <a:ext cx="1497384" cy="1483505"/>
          </a:xfrm>
          <a:prstGeom prst="round2SameRect">
            <a:avLst>
              <a:gd name="adj1" fmla="val 50000"/>
              <a:gd name="adj2" fmla="val 0"/>
            </a:avLst>
          </a:prstGeom>
          <a:gradFill>
            <a:gsLst>
              <a:gs pos="0">
                <a:srgbClr val="135A9B"/>
              </a:gs>
              <a:gs pos="100000">
                <a:srgbClr val="5B9BD5"/>
              </a:gs>
            </a:gsLst>
            <a:lin ang="14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Lato"/>
              <a:ea typeface="+mn-ea"/>
              <a:cs typeface="+mn-cs"/>
            </a:endParaRPr>
          </a:p>
        </p:txBody>
      </p:sp>
      <p:cxnSp>
        <p:nvCxnSpPr>
          <p:cNvPr id="12" name="Connettore diritto 11">
            <a:extLst>
              <a:ext uri="{FF2B5EF4-FFF2-40B4-BE49-F238E27FC236}">
                <a16:creationId xmlns:a16="http://schemas.microsoft.com/office/drawing/2014/main" id="{6A87F57A-A3B2-E18C-DC4B-266D2ECD8377}"/>
              </a:ext>
            </a:extLst>
          </p:cNvPr>
          <p:cNvCxnSpPr/>
          <p:nvPr/>
        </p:nvCxnSpPr>
        <p:spPr>
          <a:xfrm>
            <a:off x="660400" y="6203950"/>
            <a:ext cx="1067435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5" name="TextBox 3">
            <a:extLst>
              <a:ext uri="{FF2B5EF4-FFF2-40B4-BE49-F238E27FC236}">
                <a16:creationId xmlns:a16="http://schemas.microsoft.com/office/drawing/2014/main" id="{26370BAC-DB2C-FC34-1941-21F5F78D0F9B}"/>
              </a:ext>
            </a:extLst>
          </p:cNvPr>
          <p:cNvSpPr txBox="1"/>
          <p:nvPr/>
        </p:nvSpPr>
        <p:spPr>
          <a:xfrm>
            <a:off x="3515012" y="3214545"/>
            <a:ext cx="5161976" cy="615553"/>
          </a:xfrm>
          <a:prstGeom prst="rect">
            <a:avLst/>
          </a:prstGeom>
          <a:noFill/>
        </p:spPr>
        <p:txBody>
          <a:bodyPr wrap="square" lIns="91440" tIns="45720" rIns="91440" bIns="45720" rtlCol="0" anchor="t">
            <a:spAutoFit/>
          </a:bodyPr>
          <a:lstStyle/>
          <a:p>
            <a:pPr algn="ctr"/>
            <a:r>
              <a:rPr lang="en-GB" sz="2000">
                <a:solidFill>
                  <a:schemeClr val="bg1">
                    <a:lumMod val="95000"/>
                  </a:schemeClr>
                </a:solidFill>
                <a:latin typeface="Titillium Web SemiBold"/>
                <a:cs typeface="Times New Roman"/>
              </a:rPr>
              <a:t>Società Infrastrutture </a:t>
            </a:r>
            <a:endParaRPr lang="en-GB" sz="2000">
              <a:solidFill>
                <a:schemeClr val="bg1">
                  <a:lumMod val="95000"/>
                </a:schemeClr>
              </a:solidFill>
              <a:latin typeface="Titillium Web SemiBold" panose="00000700000000000000" pitchFamily="2" charset="0"/>
              <a:cs typeface="Times New Roman" panose="02020603050405020304" pitchFamily="18" charset="0"/>
            </a:endParaRPr>
          </a:p>
          <a:p>
            <a:pPr algn="ctr"/>
            <a:r>
              <a:rPr lang="en-GB" sz="1400">
                <a:solidFill>
                  <a:schemeClr val="bg1">
                    <a:lumMod val="95000"/>
                  </a:schemeClr>
                </a:solidFill>
                <a:latin typeface="Titillium Web SemiBold"/>
                <a:cs typeface="Times New Roman"/>
              </a:rPr>
              <a:t>Milano Cortina 2020-2026 S.p.A</a:t>
            </a:r>
          </a:p>
        </p:txBody>
      </p:sp>
      <p:sp>
        <p:nvSpPr>
          <p:cNvPr id="14" name="TextBox 3">
            <a:extLst>
              <a:ext uri="{FF2B5EF4-FFF2-40B4-BE49-F238E27FC236}">
                <a16:creationId xmlns:a16="http://schemas.microsoft.com/office/drawing/2014/main" id="{A9C86902-A2E5-9E84-07DE-E7F8B71D1688}"/>
              </a:ext>
            </a:extLst>
          </p:cNvPr>
          <p:cNvSpPr txBox="1"/>
          <p:nvPr/>
        </p:nvSpPr>
        <p:spPr>
          <a:xfrm>
            <a:off x="3515012" y="2297248"/>
            <a:ext cx="5161976" cy="1015663"/>
          </a:xfrm>
          <a:prstGeom prst="rect">
            <a:avLst/>
          </a:prstGeom>
          <a:noFill/>
        </p:spPr>
        <p:txBody>
          <a:bodyPr wrap="square" lIns="91440" tIns="45720" rIns="91440" bIns="45720" rtlCol="0" anchor="t">
            <a:spAutoFit/>
          </a:bodyPr>
          <a:lstStyle/>
          <a:p>
            <a:pPr algn="ctr"/>
            <a:r>
              <a:rPr lang="en-GB" sz="6000">
                <a:solidFill>
                  <a:schemeClr val="bg1"/>
                </a:solidFill>
                <a:effectLst/>
                <a:latin typeface="TechnicBold" panose="00000400000000000000" pitchFamily="2" charset="2"/>
                <a:cs typeface="Times New Roman"/>
              </a:rPr>
              <a:t>SIMICO</a:t>
            </a:r>
          </a:p>
        </p:txBody>
      </p:sp>
    </p:spTree>
    <p:extLst>
      <p:ext uri="{BB962C8B-B14F-4D97-AF65-F5344CB8AC3E}">
        <p14:creationId xmlns:p14="http://schemas.microsoft.com/office/powerpoint/2010/main" val="19553294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309CD5C-2225-8155-9D3F-D0BBB7B99A94}"/>
              </a:ext>
            </a:extLst>
          </p:cNvPr>
          <p:cNvSpPr>
            <a:spLocks noGrp="1"/>
          </p:cNvSpPr>
          <p:nvPr>
            <p:ph type="sldNum" sz="quarter" idx="12"/>
          </p:nvPr>
        </p:nvSpPr>
        <p:spPr/>
        <p:txBody>
          <a:bodyPr/>
          <a:lstStyle/>
          <a:p>
            <a:fld id="{5523CDCA-FFF2-4528-BE5F-47F5978559AD}" type="slidenum">
              <a:rPr lang="it-IT" smtClean="0"/>
              <a:t>4</a:t>
            </a:fld>
            <a:endParaRPr lang="it-IT"/>
          </a:p>
        </p:txBody>
      </p:sp>
      <p:sp>
        <p:nvSpPr>
          <p:cNvPr id="5" name="Rectangle: Top Corners Rounded 206">
            <a:extLst>
              <a:ext uri="{FF2B5EF4-FFF2-40B4-BE49-F238E27FC236}">
                <a16:creationId xmlns:a16="http://schemas.microsoft.com/office/drawing/2014/main" id="{659D94B3-9FA1-34F7-BF64-C0CD76661A35}"/>
              </a:ext>
            </a:extLst>
          </p:cNvPr>
          <p:cNvSpPr/>
          <p:nvPr/>
        </p:nvSpPr>
        <p:spPr>
          <a:xfrm flipV="1">
            <a:off x="1996375" y="1117601"/>
            <a:ext cx="2413795" cy="452324"/>
          </a:xfrm>
          <a:prstGeom prst="round2SameRect">
            <a:avLst>
              <a:gd name="adj1" fmla="val 50000"/>
              <a:gd name="adj2" fmla="val 0"/>
            </a:avLst>
          </a:prstGeom>
          <a:solidFill>
            <a:srgbClr val="546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1"/>
          </a:p>
        </p:txBody>
      </p:sp>
      <p:sp>
        <p:nvSpPr>
          <p:cNvPr id="6" name="Lorem ipsum dolor sit">
            <a:extLst>
              <a:ext uri="{FF2B5EF4-FFF2-40B4-BE49-F238E27FC236}">
                <a16:creationId xmlns:a16="http://schemas.microsoft.com/office/drawing/2014/main" id="{C042CA86-EB9C-2D36-E13C-D136DC33C495}"/>
              </a:ext>
            </a:extLst>
          </p:cNvPr>
          <p:cNvSpPr txBox="1">
            <a:spLocks noChangeArrowheads="1"/>
          </p:cNvSpPr>
          <p:nvPr/>
        </p:nvSpPr>
        <p:spPr bwMode="auto">
          <a:xfrm>
            <a:off x="2130382" y="1200746"/>
            <a:ext cx="2084392" cy="24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2584" tIns="32584" rIns="32584" bIns="32584">
            <a:spAutoFit/>
          </a:bodyPr>
          <a:lstStyle>
            <a:defPPr>
              <a:defRPr lang="it-IT"/>
            </a:defPPr>
            <a:lvl1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1pPr>
            <a:lvl2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2pPr>
            <a:lvl3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3pPr>
            <a:lvl4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4pPr>
            <a:lvl5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5pPr>
            <a:lvl6pPr marL="22860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6pPr>
            <a:lvl7pPr marL="27432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7pPr>
            <a:lvl8pPr marL="32004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8pPr>
            <a:lvl9pPr marL="36576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9pPr>
          </a:lstStyle>
          <a:p>
            <a:pPr algn="ctr" eaLnBrk="1"/>
            <a:r>
              <a:rPr lang="it-IT" altLang="it-IT" sz="1155" b="1">
                <a:solidFill>
                  <a:schemeClr val="bg1"/>
                </a:solidFill>
                <a:latin typeface="Lato" panose="020F0502020204030203" pitchFamily="34" charset="0"/>
                <a:ea typeface="Lato" panose="020F0502020204030203" pitchFamily="34" charset="0"/>
                <a:cs typeface="Lato" panose="020F0502020204030203" pitchFamily="34" charset="0"/>
                <a:sym typeface="Open Sans" panose="020B0606030504020204" pitchFamily="34" charset="0"/>
              </a:rPr>
              <a:t>PROTOCOLLO DI LEGALITA'*</a:t>
            </a:r>
          </a:p>
        </p:txBody>
      </p:sp>
      <p:sp>
        <p:nvSpPr>
          <p:cNvPr id="12" name="CasellaDiTesto 9">
            <a:extLst>
              <a:ext uri="{FF2B5EF4-FFF2-40B4-BE49-F238E27FC236}">
                <a16:creationId xmlns:a16="http://schemas.microsoft.com/office/drawing/2014/main" id="{8F4D9B48-97A0-334F-E05C-A1350BBF73C0}"/>
              </a:ext>
            </a:extLst>
          </p:cNvPr>
          <p:cNvSpPr txBox="1"/>
          <p:nvPr/>
        </p:nvSpPr>
        <p:spPr>
          <a:xfrm>
            <a:off x="944735" y="1653070"/>
            <a:ext cx="4461563" cy="3816429"/>
          </a:xfrm>
          <a:prstGeom prst="rect">
            <a:avLst/>
          </a:prstGeom>
          <a:noFill/>
          <a:ln w="38100">
            <a:noFill/>
          </a:ln>
        </p:spPr>
        <p:txBody>
          <a:bodyPr wrap="square" lIns="91440" tIns="45720" rIns="91440" bIns="45720" anchor="t">
            <a:spAutoFit/>
          </a:bodyPr>
          <a:lstStyle/>
          <a:p>
            <a:pPr algn="just"/>
            <a:r>
              <a:rPr lang="it-IT" sz="1100">
                <a:latin typeface="Poppins" panose="00000500000000000000" pitchFamily="2" charset="0"/>
                <a:ea typeface="Open Sans Light" panose="020B0306030504020204" pitchFamily="34" charset="0"/>
                <a:cs typeface="Poppins" panose="00000500000000000000" pitchFamily="2" charset="0"/>
              </a:rPr>
              <a:t>Sottoscritto da SIMICO con il Comando Carabinieri per la Tutela Ambientale e Transizione Ecologica e con il Comando Carabinieri per la Tutela del Lavoro</a:t>
            </a:r>
          </a:p>
          <a:p>
            <a:pPr algn="just"/>
            <a:r>
              <a:rPr lang="it-IT" sz="1100">
                <a:latin typeface="Poppins" panose="00000500000000000000" pitchFamily="2" charset="0"/>
                <a:ea typeface="Open Sans Light" panose="020B0306030504020204" pitchFamily="34" charset="0"/>
                <a:cs typeface="Poppins" panose="00000500000000000000" pitchFamily="2" charset="0"/>
              </a:rPr>
              <a:t>Al fine di agevolare le attività di prevenzione, accertamento e contrasto di irregolarità e violazioni ambientali nella realizzazione delle opere infrastrutturali delle Olimpiadi "Milano-Cortina 2026", SIMICO S.p.A. rende disponibile entro 7 (sette) giorni dalla sottoscrizione del contratto un Ambiente di Condivisione Dati costituito da tre sezioni.</a:t>
            </a:r>
          </a:p>
          <a:p>
            <a:pPr algn="just"/>
            <a:r>
              <a:rPr lang="it-IT" sz="1100">
                <a:latin typeface="Poppins" panose="00000500000000000000" pitchFamily="2" charset="0"/>
                <a:ea typeface="Open Sans Light" panose="020B0306030504020204" pitchFamily="34" charset="0"/>
                <a:cs typeface="Poppins" panose="00000500000000000000" pitchFamily="2" charset="0"/>
              </a:rPr>
              <a:t>Le sezioni deputate allo scopo di cui sopra sono:</a:t>
            </a:r>
          </a:p>
          <a:p>
            <a:pPr marL="285750" indent="-285750" algn="just">
              <a:buFont typeface="Arial"/>
              <a:buChar char="•"/>
            </a:pPr>
            <a:r>
              <a:rPr lang="it-IT" sz="1100">
                <a:latin typeface="Poppins" panose="00000500000000000000" pitchFamily="2" charset="0"/>
                <a:ea typeface="Open Sans Light" panose="020B0306030504020204" pitchFamily="34" charset="0"/>
                <a:cs typeface="Poppins" panose="00000500000000000000" pitchFamily="2" charset="0"/>
              </a:rPr>
              <a:t>La sezione "anagrafe degli esecutori", che contiene, in relazione a ciascun contratto/subcontratto stipulato per le attività relative o connesse alla realizzazione dell'opera;</a:t>
            </a:r>
          </a:p>
          <a:p>
            <a:pPr marL="285750" indent="-285750" algn="just">
              <a:buFont typeface="Arial"/>
              <a:buChar char="•"/>
            </a:pPr>
            <a:r>
              <a:rPr lang="it-IT" sz="1100">
                <a:latin typeface="Poppins" panose="00000500000000000000" pitchFamily="2" charset="0"/>
                <a:ea typeface="Open Sans Light" panose="020B0306030504020204" pitchFamily="34" charset="0"/>
                <a:cs typeface="Poppins" panose="00000500000000000000" pitchFamily="2" charset="0"/>
              </a:rPr>
              <a:t>la sezione "piano di controllo coordinato del cantiere e del sub-cantiere", che contiene, in relazione a ciascun contratto stipulato per le attività relative o connesse alla realizzazione dell'opera,</a:t>
            </a:r>
          </a:p>
          <a:p>
            <a:pPr marL="285750" indent="-285750" algn="just">
              <a:buFont typeface="Arial"/>
              <a:buChar char="•"/>
            </a:pPr>
            <a:r>
              <a:rPr lang="it-IT" sz="1100">
                <a:latin typeface="Poppins" panose="00000500000000000000" pitchFamily="2" charset="0"/>
                <a:ea typeface="Open Sans Light" panose="020B0306030504020204" pitchFamily="34" charset="0"/>
                <a:cs typeface="Poppins" panose="00000500000000000000" pitchFamily="2" charset="0"/>
              </a:rPr>
              <a:t>la sezione “Anagrafica e Gestione dei Rifiuti”, che contiene, in relazione a ciascun contratto/subcontratto stipulato per le attività relative o connesse alla realizzazione dell'opera</a:t>
            </a:r>
          </a:p>
        </p:txBody>
      </p:sp>
      <p:sp>
        <p:nvSpPr>
          <p:cNvPr id="13" name="Rectangle: Top Corners Rounded 206">
            <a:extLst>
              <a:ext uri="{FF2B5EF4-FFF2-40B4-BE49-F238E27FC236}">
                <a16:creationId xmlns:a16="http://schemas.microsoft.com/office/drawing/2014/main" id="{CB936299-2C0F-6B3D-BE97-0955974230F3}"/>
              </a:ext>
            </a:extLst>
          </p:cNvPr>
          <p:cNvSpPr/>
          <p:nvPr/>
        </p:nvSpPr>
        <p:spPr>
          <a:xfrm flipV="1">
            <a:off x="7837344" y="1117601"/>
            <a:ext cx="2413795" cy="452324"/>
          </a:xfrm>
          <a:prstGeom prst="round2SameRect">
            <a:avLst>
              <a:gd name="adj1" fmla="val 50000"/>
              <a:gd name="adj2" fmla="val 0"/>
            </a:avLst>
          </a:prstGeom>
          <a:solidFill>
            <a:srgbClr val="546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1"/>
          </a:p>
        </p:txBody>
      </p:sp>
      <p:sp>
        <p:nvSpPr>
          <p:cNvPr id="14" name="Lorem ipsum dolor sit">
            <a:extLst>
              <a:ext uri="{FF2B5EF4-FFF2-40B4-BE49-F238E27FC236}">
                <a16:creationId xmlns:a16="http://schemas.microsoft.com/office/drawing/2014/main" id="{32B8649B-281B-2224-41A1-5A10DA04C0C7}"/>
              </a:ext>
            </a:extLst>
          </p:cNvPr>
          <p:cNvSpPr txBox="1">
            <a:spLocks noChangeArrowheads="1"/>
          </p:cNvSpPr>
          <p:nvPr/>
        </p:nvSpPr>
        <p:spPr bwMode="auto">
          <a:xfrm>
            <a:off x="7971351" y="1200746"/>
            <a:ext cx="2084392" cy="24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2584" tIns="32584" rIns="32584" bIns="32584">
            <a:spAutoFit/>
          </a:bodyPr>
          <a:lstStyle>
            <a:defPPr>
              <a:defRPr lang="it-IT"/>
            </a:defPPr>
            <a:lvl1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1pPr>
            <a:lvl2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2pPr>
            <a:lvl3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3pPr>
            <a:lvl4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4pPr>
            <a:lvl5pPr algn="l" defTabSz="825500" rtl="0" eaLnBrk="0" fontAlgn="base" hangingPunct="0">
              <a:spcBef>
                <a:spcPct val="0"/>
              </a:spcBef>
              <a:spcAft>
                <a:spcPct val="0"/>
              </a:spcAft>
              <a:defRPr sz="3000" kern="1200">
                <a:solidFill>
                  <a:srgbClr val="252625"/>
                </a:solidFill>
                <a:latin typeface="Helvetica Neue Medium" pitchFamily="2" charset="0"/>
                <a:ea typeface="+mn-ea"/>
                <a:cs typeface="Helvetica Neue Medium" pitchFamily="2" charset="0"/>
                <a:sym typeface="Helvetica Neue Medium" pitchFamily="2" charset="0"/>
              </a:defRPr>
            </a:lvl5pPr>
            <a:lvl6pPr marL="22860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6pPr>
            <a:lvl7pPr marL="27432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7pPr>
            <a:lvl8pPr marL="32004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8pPr>
            <a:lvl9pPr marL="3657600" algn="l" defTabSz="914400" rtl="0" eaLnBrk="1" latinLnBrk="0" hangingPunct="1">
              <a:defRPr sz="3000" kern="1200">
                <a:solidFill>
                  <a:srgbClr val="252625"/>
                </a:solidFill>
                <a:latin typeface="Helvetica Neue Medium" pitchFamily="2" charset="0"/>
                <a:ea typeface="+mn-ea"/>
                <a:cs typeface="Helvetica Neue Medium" pitchFamily="2" charset="0"/>
                <a:sym typeface="Helvetica Neue Medium" pitchFamily="2" charset="0"/>
              </a:defRPr>
            </a:lvl9pPr>
          </a:lstStyle>
          <a:p>
            <a:pPr algn="ctr" eaLnBrk="1"/>
            <a:r>
              <a:rPr lang="it-IT" altLang="it-IT" sz="1155" b="1">
                <a:solidFill>
                  <a:schemeClr val="bg1"/>
                </a:solidFill>
                <a:latin typeface="Lato" panose="020F0502020204030203" pitchFamily="34" charset="0"/>
                <a:ea typeface="Lato" panose="020F0502020204030203" pitchFamily="34" charset="0"/>
                <a:cs typeface="Lato" panose="020F0502020204030203" pitchFamily="34" charset="0"/>
                <a:sym typeface="Open Sans" panose="020B0606030504020204" pitchFamily="34" charset="0"/>
              </a:rPr>
              <a:t>PROTOCOLLO INAIL*</a:t>
            </a:r>
          </a:p>
        </p:txBody>
      </p:sp>
      <p:sp>
        <p:nvSpPr>
          <p:cNvPr id="15" name="CasellaDiTesto 9">
            <a:extLst>
              <a:ext uri="{FF2B5EF4-FFF2-40B4-BE49-F238E27FC236}">
                <a16:creationId xmlns:a16="http://schemas.microsoft.com/office/drawing/2014/main" id="{B07F3519-CA31-FEF4-62DD-AA2D1802352F}"/>
              </a:ext>
            </a:extLst>
          </p:cNvPr>
          <p:cNvSpPr txBox="1"/>
          <p:nvPr/>
        </p:nvSpPr>
        <p:spPr>
          <a:xfrm>
            <a:off x="6785704" y="1653070"/>
            <a:ext cx="4461563" cy="1277273"/>
          </a:xfrm>
          <a:prstGeom prst="rect">
            <a:avLst/>
          </a:prstGeom>
          <a:noFill/>
          <a:ln w="38100">
            <a:noFill/>
          </a:ln>
        </p:spPr>
        <p:txBody>
          <a:bodyPr wrap="square" lIns="91440" tIns="45720" rIns="91440" bIns="45720" anchor="t">
            <a:spAutoFit/>
          </a:bodyPr>
          <a:lstStyle/>
          <a:p>
            <a:pPr algn="just"/>
            <a:r>
              <a:rPr lang="it-IT" sz="1100">
                <a:latin typeface="Poppins" panose="00000500000000000000" pitchFamily="2" charset="0"/>
                <a:ea typeface="Open Sans Light" panose="020B0306030504020204" pitchFamily="34" charset="0"/>
                <a:cs typeface="Poppins" panose="00000500000000000000" pitchFamily="2" charset="0"/>
              </a:rPr>
              <a:t>Sottoscritto con INAIL in merito allo sviluppo di iniziative in materia di salute e sicurezza sul lavoro. SIMICO e INAIL sviluppano una collaborazione finalizzata al potenziamento di iniziative in materia di salute e sicurezza sul lavoro il cui obiettivo è lo sviluppo della cultura della sicurezza sul lavoro e la realizzazione di attività volte alla riduzione degli eventi infortunistici e delle malattie professionali.</a:t>
            </a:r>
          </a:p>
        </p:txBody>
      </p:sp>
    </p:spTree>
    <p:extLst>
      <p:ext uri="{BB962C8B-B14F-4D97-AF65-F5344CB8AC3E}">
        <p14:creationId xmlns:p14="http://schemas.microsoft.com/office/powerpoint/2010/main" val="11384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638BA9D-F2AD-2BE1-4F0E-FA5520B50187}"/>
              </a:ext>
            </a:extLst>
          </p:cNvPr>
          <p:cNvPicPr>
            <a:picLocks noChangeAspect="1"/>
          </p:cNvPicPr>
          <p:nvPr/>
        </p:nvPicPr>
        <p:blipFill>
          <a:blip r:embed="rId2"/>
          <a:stretch>
            <a:fillRect/>
          </a:stretch>
        </p:blipFill>
        <p:spPr>
          <a:xfrm>
            <a:off x="717475" y="3604796"/>
            <a:ext cx="4136982" cy="2330486"/>
          </a:xfrm>
          <a:prstGeom prst="rect">
            <a:avLst/>
          </a:prstGeom>
        </p:spPr>
      </p:pic>
      <p:sp>
        <p:nvSpPr>
          <p:cNvPr id="12" name="CasellaDiTesto 1">
            <a:extLst>
              <a:ext uri="{FF2B5EF4-FFF2-40B4-BE49-F238E27FC236}">
                <a16:creationId xmlns:a16="http://schemas.microsoft.com/office/drawing/2014/main" id="{26218AFD-16FB-E164-E4BD-CD29FAA5B615}"/>
              </a:ext>
            </a:extLst>
          </p:cNvPr>
          <p:cNvSpPr txBox="1"/>
          <p:nvPr/>
        </p:nvSpPr>
        <p:spPr>
          <a:xfrm>
            <a:off x="717483" y="5730924"/>
            <a:ext cx="4136987"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Post </a:t>
            </a:r>
            <a:r>
              <a:rPr lang="it-IT" sz="800" err="1">
                <a:latin typeface="Poppins" panose="00000500000000000000" pitchFamily="2" charset="0"/>
                <a:cs typeface="Poppins" panose="00000500000000000000" pitchFamily="2" charset="0"/>
              </a:rPr>
              <a:t>operam</a:t>
            </a:r>
            <a:endParaRPr lang="it-IT" sz="800">
              <a:latin typeface="Poppins" panose="00000500000000000000" pitchFamily="2" charset="0"/>
              <a:cs typeface="Poppins" panose="00000500000000000000" pitchFamily="2" charset="0"/>
            </a:endParaRPr>
          </a:p>
        </p:txBody>
      </p:sp>
      <p:pic>
        <p:nvPicPr>
          <p:cNvPr id="6" name="Immagine 5">
            <a:extLst>
              <a:ext uri="{FF2B5EF4-FFF2-40B4-BE49-F238E27FC236}">
                <a16:creationId xmlns:a16="http://schemas.microsoft.com/office/drawing/2014/main" id="{63292037-F889-ED85-E980-4A4FE4A4F13C}"/>
              </a:ext>
            </a:extLst>
          </p:cNvPr>
          <p:cNvPicPr>
            <a:picLocks noChangeAspect="1"/>
          </p:cNvPicPr>
          <p:nvPr/>
        </p:nvPicPr>
        <p:blipFill>
          <a:blip r:embed="rId3"/>
          <a:stretch>
            <a:fillRect/>
          </a:stretch>
        </p:blipFill>
        <p:spPr>
          <a:xfrm>
            <a:off x="717484" y="1306426"/>
            <a:ext cx="4136982" cy="2310169"/>
          </a:xfrm>
          <a:prstGeom prst="rect">
            <a:avLst/>
          </a:prstGeom>
        </p:spPr>
      </p:pic>
      <p:sp>
        <p:nvSpPr>
          <p:cNvPr id="5" name="CasellaDiTesto 1">
            <a:extLst>
              <a:ext uri="{FF2B5EF4-FFF2-40B4-BE49-F238E27FC236}">
                <a16:creationId xmlns:a16="http://schemas.microsoft.com/office/drawing/2014/main" id="{DCF91D50-915F-C746-D365-3945C9C8832D}"/>
              </a:ext>
            </a:extLst>
          </p:cNvPr>
          <p:cNvSpPr txBox="1"/>
          <p:nvPr/>
        </p:nvSpPr>
        <p:spPr>
          <a:xfrm>
            <a:off x="717481" y="3400438"/>
            <a:ext cx="4136985"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Ante </a:t>
            </a:r>
            <a:r>
              <a:rPr lang="it-IT" sz="800" err="1">
                <a:latin typeface="Poppins" panose="00000500000000000000" pitchFamily="2" charset="0"/>
                <a:cs typeface="Poppins" panose="00000500000000000000" pitchFamily="2" charset="0"/>
              </a:rPr>
              <a:t>operam</a:t>
            </a:r>
            <a:endParaRPr lang="it-IT" sz="800">
              <a:latin typeface="Poppins" panose="00000500000000000000" pitchFamily="2" charset="0"/>
              <a:cs typeface="Poppins" panose="00000500000000000000" pitchFamily="2" charset="0"/>
            </a:endParaRPr>
          </a:p>
        </p:txBody>
      </p:sp>
      <p:pic>
        <p:nvPicPr>
          <p:cNvPr id="4" name="Immagine 3">
            <a:extLst>
              <a:ext uri="{FF2B5EF4-FFF2-40B4-BE49-F238E27FC236}">
                <a16:creationId xmlns:a16="http://schemas.microsoft.com/office/drawing/2014/main" id="{480C27F6-CD96-78DB-838D-C84446B17298}"/>
              </a:ext>
            </a:extLst>
          </p:cNvPr>
          <p:cNvPicPr>
            <a:picLocks noChangeAspect="1"/>
          </p:cNvPicPr>
          <p:nvPr/>
        </p:nvPicPr>
        <p:blipFill rotWithShape="1">
          <a:blip r:embed="rId4"/>
          <a:srcRect r="3299"/>
          <a:stretch/>
        </p:blipFill>
        <p:spPr>
          <a:xfrm>
            <a:off x="5186052" y="1306426"/>
            <a:ext cx="6036905" cy="4647186"/>
          </a:xfrm>
          <a:prstGeom prst="rect">
            <a:avLst/>
          </a:prstGeom>
        </p:spPr>
      </p:pic>
    </p:spTree>
    <p:extLst>
      <p:ext uri="{BB962C8B-B14F-4D97-AF65-F5344CB8AC3E}">
        <p14:creationId xmlns:p14="http://schemas.microsoft.com/office/powerpoint/2010/main" val="113073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asellaDiTesto 45">
            <a:extLst>
              <a:ext uri="{FF2B5EF4-FFF2-40B4-BE49-F238E27FC236}">
                <a16:creationId xmlns:a16="http://schemas.microsoft.com/office/drawing/2014/main" id="{84A9F472-0EC8-E35B-7442-56F1084A3C64}"/>
              </a:ext>
            </a:extLst>
          </p:cNvPr>
          <p:cNvSpPr txBox="1"/>
          <p:nvPr/>
        </p:nvSpPr>
        <p:spPr>
          <a:xfrm>
            <a:off x="967302" y="2541884"/>
            <a:ext cx="10283551" cy="830997"/>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a:ea typeface="Lato"/>
                <a:cs typeface="Lato"/>
              </a:rPr>
              <a:t>RELAZIONE DI FATTIBILITA’ AMBIENTALE</a:t>
            </a:r>
          </a:p>
          <a:p>
            <a:pPr algn="just"/>
            <a:r>
              <a:rPr lang="it-IT" sz="1200">
                <a:solidFill>
                  <a:schemeClr val="tx1">
                    <a:lumMod val="50000"/>
                    <a:lumOff val="50000"/>
                  </a:schemeClr>
                </a:solidFill>
                <a:latin typeface="Poppins"/>
                <a:ea typeface="Open Sans Light"/>
                <a:cs typeface="Poppins"/>
              </a:rPr>
              <a:t>Sono state analizzate le componenti  biotiche ed abiotiche che caratterizzano il contesto di riferimento ambientale e le possibili interferenze che l'intervento può generare su di esso, definendo gli accorgimenti progettuali volti alla riduzione degli stessi, nello specifico in riferimento alle componenti: atmosfera, suolo e sottosuolo rumore, vibrazioni e acque.</a:t>
            </a:r>
          </a:p>
        </p:txBody>
      </p:sp>
      <p:cxnSp>
        <p:nvCxnSpPr>
          <p:cNvPr id="11" name="Connettore 2 10">
            <a:extLst>
              <a:ext uri="{FF2B5EF4-FFF2-40B4-BE49-F238E27FC236}">
                <a16:creationId xmlns:a16="http://schemas.microsoft.com/office/drawing/2014/main" id="{4D0E372A-CCE1-9954-AD92-8C7090BDFB47}"/>
              </a:ext>
            </a:extLst>
          </p:cNvPr>
          <p:cNvCxnSpPr>
            <a:cxnSpLocks/>
          </p:cNvCxnSpPr>
          <p:nvPr/>
        </p:nvCxnSpPr>
        <p:spPr>
          <a:xfrm flipH="1">
            <a:off x="6545441" y="2693626"/>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A15DA248-171D-1849-FCA2-3E00384CA415}"/>
              </a:ext>
            </a:extLst>
          </p:cNvPr>
          <p:cNvSpPr txBox="1"/>
          <p:nvPr/>
        </p:nvSpPr>
        <p:spPr>
          <a:xfrm>
            <a:off x="1009972" y="3681396"/>
            <a:ext cx="10170947" cy="646331"/>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panose="020F0502020204030203" pitchFamily="34" charset="0"/>
                <a:ea typeface="Lato" panose="020F0502020204030203" pitchFamily="34" charset="0"/>
                <a:cs typeface="Lato" panose="020F0502020204030203" pitchFamily="34" charset="0"/>
              </a:rPr>
              <a:t>VALUTAZIONE DI INCIDENZA AMBIENTALE</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Predisposizione dello Screening di Incidenza Ambientale con Allegato F, secondo quanto definito dalla DGR n.5523/2021. </a:t>
            </a:r>
          </a:p>
          <a:p>
            <a:pPr algn="just"/>
            <a:r>
              <a:rPr lang="it-IT"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E' stata verificata la non incidenza rispetto ai siti di Rete Natura 2000.</a:t>
            </a:r>
          </a:p>
        </p:txBody>
      </p:sp>
      <p:sp>
        <p:nvSpPr>
          <p:cNvPr id="17" name="CasellaDiTesto 16">
            <a:extLst>
              <a:ext uri="{FF2B5EF4-FFF2-40B4-BE49-F238E27FC236}">
                <a16:creationId xmlns:a16="http://schemas.microsoft.com/office/drawing/2014/main" id="{EA0EDF5E-B1D6-737E-665C-95C476D65BE7}"/>
              </a:ext>
            </a:extLst>
          </p:cNvPr>
          <p:cNvSpPr txBox="1"/>
          <p:nvPr/>
        </p:nvSpPr>
        <p:spPr>
          <a:xfrm>
            <a:off x="1009971" y="4698352"/>
            <a:ext cx="10240879" cy="1015663"/>
          </a:xfrm>
          <a:prstGeom prst="rect">
            <a:avLst/>
          </a:prstGeom>
          <a:solidFill>
            <a:schemeClr val="bg1"/>
          </a:solidFill>
          <a:ln w="38100">
            <a:noFill/>
          </a:ln>
        </p:spPr>
        <p:txBody>
          <a:bodyPr wrap="square" lIns="91440" tIns="45720" rIns="91440" bIns="45720" anchor="t">
            <a:spAutoFit/>
          </a:bodyPr>
          <a:lstStyle>
            <a:defPPr>
              <a:defRPr lang="it-IT"/>
            </a:defPPr>
            <a:lvl1pPr algn="just">
              <a:defRPr sz="120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defRPr>
            </a:lvl1pPr>
          </a:lstStyle>
          <a:p>
            <a:r>
              <a:rPr lang="it-IT" sz="1200" b="1">
                <a:solidFill>
                  <a:schemeClr val="tx2"/>
                </a:solidFill>
                <a:latin typeface="Lato"/>
                <a:ea typeface="Lato"/>
                <a:cs typeface="Lato"/>
              </a:rPr>
              <a:t>RELAZIONE PAESAGGISTICA</a:t>
            </a:r>
          </a:p>
          <a:p>
            <a:r>
              <a:rPr lang="it-IT">
                <a:latin typeface="Poppins"/>
                <a:ea typeface="Open Sans Light"/>
                <a:cs typeface="Poppins"/>
              </a:rPr>
              <a:t>E' stata predisposta la relazione paesaggistica al fine di verificare la compatibilità paesaggistica rispetto a:</a:t>
            </a:r>
          </a:p>
          <a:p>
            <a:pPr marL="171450" indent="-171450">
              <a:buFont typeface="Arial"/>
              <a:buChar char="•"/>
            </a:pPr>
            <a:r>
              <a:rPr lang="it-IT">
                <a:latin typeface="Poppins"/>
                <a:ea typeface="Open Sans Light"/>
                <a:cs typeface="Poppins"/>
              </a:rPr>
              <a:t>Area di Notevole interesse pubblico (art.136 </a:t>
            </a:r>
            <a:r>
              <a:rPr lang="it-IT" err="1">
                <a:latin typeface="Poppins"/>
                <a:ea typeface="Open Sans Light"/>
                <a:cs typeface="Poppins"/>
              </a:rPr>
              <a:t>DLgs</a:t>
            </a:r>
            <a:r>
              <a:rPr lang="it-IT">
                <a:latin typeface="Poppins"/>
                <a:ea typeface="Open Sans Light"/>
                <a:cs typeface="Poppins"/>
              </a:rPr>
              <a:t> 42/2004) – Valle di Livigno</a:t>
            </a:r>
          </a:p>
          <a:p>
            <a:pPr marL="171450" indent="-171450">
              <a:buFont typeface="Arial"/>
              <a:buChar char="•"/>
            </a:pPr>
            <a:r>
              <a:rPr lang="it-IT">
                <a:latin typeface="Poppins"/>
                <a:ea typeface="Open Sans Light"/>
                <a:cs typeface="Poppins"/>
              </a:rPr>
              <a:t>Montagne per la parte eccedente 1.600 sul livello del mare per la catena alpina (art.142 com.1 </a:t>
            </a:r>
            <a:r>
              <a:rPr lang="it-IT" err="1">
                <a:latin typeface="Poppins"/>
                <a:ea typeface="Open Sans Light"/>
                <a:cs typeface="Poppins"/>
              </a:rPr>
              <a:t>lett.d</a:t>
            </a:r>
            <a:r>
              <a:rPr lang="it-IT">
                <a:latin typeface="Poppins"/>
                <a:ea typeface="Open Sans Light"/>
                <a:cs typeface="Poppins"/>
              </a:rPr>
              <a:t> </a:t>
            </a:r>
            <a:r>
              <a:rPr lang="it-IT" err="1">
                <a:latin typeface="Poppins"/>
                <a:ea typeface="Open Sans Light"/>
                <a:cs typeface="Poppins"/>
              </a:rPr>
              <a:t>DLg</a:t>
            </a:r>
            <a:r>
              <a:rPr lang="it-IT">
                <a:latin typeface="Poppins"/>
                <a:ea typeface="Open Sans Light"/>
                <a:cs typeface="Poppins"/>
              </a:rPr>
              <a:t> 42/2004)</a:t>
            </a:r>
          </a:p>
          <a:p>
            <a:pPr marL="171450" indent="-171450">
              <a:buFont typeface="Arial"/>
              <a:buChar char="•"/>
            </a:pPr>
            <a:r>
              <a:rPr lang="it-IT">
                <a:latin typeface="Poppins"/>
                <a:ea typeface="Open Sans Light"/>
                <a:cs typeface="Poppins"/>
              </a:rPr>
              <a:t>Territori coperti da foreste e da boschi (art.142 com.1 </a:t>
            </a:r>
            <a:r>
              <a:rPr lang="it-IT" err="1">
                <a:latin typeface="Poppins"/>
                <a:ea typeface="Open Sans Light"/>
                <a:cs typeface="Poppins"/>
              </a:rPr>
              <a:t>lett.g</a:t>
            </a:r>
            <a:r>
              <a:rPr lang="it-IT">
                <a:latin typeface="Poppins"/>
                <a:ea typeface="Open Sans Light"/>
                <a:cs typeface="Poppins"/>
              </a:rPr>
              <a:t> </a:t>
            </a:r>
            <a:r>
              <a:rPr lang="it-IT" err="1">
                <a:latin typeface="Poppins"/>
                <a:ea typeface="Open Sans Light"/>
                <a:cs typeface="Poppins"/>
              </a:rPr>
              <a:t>DLg</a:t>
            </a:r>
            <a:r>
              <a:rPr lang="it-IT">
                <a:latin typeface="Poppins"/>
                <a:ea typeface="Open Sans Light"/>
                <a:cs typeface="Poppins"/>
              </a:rPr>
              <a:t> 42/2004)</a:t>
            </a:r>
          </a:p>
        </p:txBody>
      </p:sp>
      <p:sp>
        <p:nvSpPr>
          <p:cNvPr id="21" name="Rettangolo 20">
            <a:extLst>
              <a:ext uri="{FF2B5EF4-FFF2-40B4-BE49-F238E27FC236}">
                <a16:creationId xmlns:a16="http://schemas.microsoft.com/office/drawing/2014/main" id="{79AF4CB6-EB33-8845-1B28-F369E8057EAE}"/>
              </a:ext>
            </a:extLst>
          </p:cNvPr>
          <p:cNvSpPr/>
          <p:nvPr/>
        </p:nvSpPr>
        <p:spPr>
          <a:xfrm>
            <a:off x="0" y="798947"/>
            <a:ext cx="12192000" cy="8537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22" name="CasellaDiTesto 21">
            <a:extLst>
              <a:ext uri="{FF2B5EF4-FFF2-40B4-BE49-F238E27FC236}">
                <a16:creationId xmlns:a16="http://schemas.microsoft.com/office/drawing/2014/main" id="{9E1C079C-C489-0A66-8D40-E63ABEA473FF}"/>
              </a:ext>
            </a:extLst>
          </p:cNvPr>
          <p:cNvSpPr txBox="1"/>
          <p:nvPr/>
        </p:nvSpPr>
        <p:spPr>
          <a:xfrm>
            <a:off x="371198" y="851528"/>
            <a:ext cx="11449604" cy="769441"/>
          </a:xfrm>
          <a:prstGeom prst="rect">
            <a:avLst/>
          </a:prstGeom>
          <a:noFill/>
        </p:spPr>
        <p:txBody>
          <a:bodyPr wrap="square">
            <a:spAutoFit/>
          </a:bodyPr>
          <a:lstStyle/>
          <a:p>
            <a:pPr algn="just"/>
            <a:r>
              <a:rPr lang="it-IT" sz="1100" b="1">
                <a:solidFill>
                  <a:schemeClr val="accent1">
                    <a:lumMod val="50000"/>
                  </a:schemeClr>
                </a:solidFill>
                <a:latin typeface="Poppins" panose="00000500000000000000" pitchFamily="2" charset="0"/>
                <a:cs typeface="Poppins" panose="00000500000000000000" pitchFamily="2" charset="0"/>
              </a:rPr>
              <a:t>Questo intervento si configura come una sistemazione di un comprensorio sciistico esistente, pertanto è stata predisposta relazione tecnica e Check List ai fini di espletare la procedura prevista ai sensi dell'art. 6 comma 9 del </a:t>
            </a:r>
            <a:r>
              <a:rPr lang="it-IT" sz="1100" b="1" err="1">
                <a:solidFill>
                  <a:schemeClr val="accent1">
                    <a:lumMod val="50000"/>
                  </a:schemeClr>
                </a:solidFill>
                <a:latin typeface="Poppins" panose="00000500000000000000" pitchFamily="2" charset="0"/>
                <a:cs typeface="Poppins" panose="00000500000000000000" pitchFamily="2" charset="0"/>
              </a:rPr>
              <a:t>D.Lgs.</a:t>
            </a:r>
            <a:r>
              <a:rPr lang="it-IT" sz="1100" b="1">
                <a:solidFill>
                  <a:schemeClr val="accent1">
                    <a:lumMod val="50000"/>
                  </a:schemeClr>
                </a:solidFill>
                <a:latin typeface="Poppins" panose="00000500000000000000" pitchFamily="2" charset="0"/>
                <a:cs typeface="Poppins" panose="00000500000000000000" pitchFamily="2" charset="0"/>
              </a:rPr>
              <a:t> 152/2006, la Regione Lombardia con proprio parere del 25 gennaio 2023 ha escluso l'intervento da procedure di V.I.A.</a:t>
            </a:r>
          </a:p>
          <a:p>
            <a:pPr algn="just"/>
            <a:r>
              <a:rPr lang="it-IT" sz="1100" b="1">
                <a:solidFill>
                  <a:schemeClr val="accent1">
                    <a:lumMod val="50000"/>
                  </a:schemeClr>
                </a:solidFill>
                <a:latin typeface="Poppins" panose="00000500000000000000" pitchFamily="2" charset="0"/>
                <a:cs typeface="Poppins" panose="00000500000000000000" pitchFamily="2" charset="0"/>
              </a:rPr>
              <a:t>Si è pertanto proceduto alla redazione del progetto definitivo.</a:t>
            </a:r>
          </a:p>
        </p:txBody>
      </p:sp>
      <p:cxnSp>
        <p:nvCxnSpPr>
          <p:cNvPr id="41" name="Straight Connector 45">
            <a:extLst>
              <a:ext uri="{FF2B5EF4-FFF2-40B4-BE49-F238E27FC236}">
                <a16:creationId xmlns:a16="http://schemas.microsoft.com/office/drawing/2014/main" id="{B6677EE1-EF9F-9F23-C90E-E44B3FA73DC5}"/>
              </a:ext>
            </a:extLst>
          </p:cNvPr>
          <p:cNvCxnSpPr>
            <a:cxnSpLocks/>
          </p:cNvCxnSpPr>
          <p:nvPr/>
        </p:nvCxnSpPr>
        <p:spPr bwMode="auto">
          <a:xfrm rot="5400000" flipV="1">
            <a:off x="-1412497" y="4268428"/>
            <a:ext cx="4248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Freeform 29">
            <a:extLst>
              <a:ext uri="{FF2B5EF4-FFF2-40B4-BE49-F238E27FC236}">
                <a16:creationId xmlns:a16="http://schemas.microsoft.com/office/drawing/2014/main" id="{97512F64-56A5-8482-F723-6C162ACBED9F}"/>
              </a:ext>
            </a:extLst>
          </p:cNvPr>
          <p:cNvSpPr>
            <a:spLocks noChangeArrowheads="1"/>
          </p:cNvSpPr>
          <p:nvPr/>
        </p:nvSpPr>
        <p:spPr bwMode="auto">
          <a:xfrm rot="5400000">
            <a:off x="406401" y="1831080"/>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2"/>
            <a:stretch>
              <a:fillRect/>
            </a:stretch>
          </a:blipFill>
          <a:ln/>
        </p:spPr>
        <p:style>
          <a:lnRef idx="0">
            <a:schemeClr val="dk1"/>
          </a:lnRef>
          <a:fillRef idx="3">
            <a:schemeClr val="dk1"/>
          </a:fillRef>
          <a:effectRef idx="3">
            <a:schemeClr val="dk1"/>
          </a:effectRef>
          <a:fontRef idx="minor">
            <a:schemeClr val="lt1"/>
          </a:fontRef>
        </p:style>
        <p:txBody>
          <a:bodyPr vert="vert270"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PD</a:t>
            </a:r>
          </a:p>
        </p:txBody>
      </p:sp>
      <p:sp>
        <p:nvSpPr>
          <p:cNvPr id="43" name="Freeform 31">
            <a:extLst>
              <a:ext uri="{FF2B5EF4-FFF2-40B4-BE49-F238E27FC236}">
                <a16:creationId xmlns:a16="http://schemas.microsoft.com/office/drawing/2014/main" id="{015CE5F4-9B9C-ACA4-DD74-C19C7BCED365}"/>
              </a:ext>
            </a:extLst>
          </p:cNvPr>
          <p:cNvSpPr>
            <a:spLocks noChangeArrowheads="1"/>
          </p:cNvSpPr>
          <p:nvPr/>
        </p:nvSpPr>
        <p:spPr bwMode="auto">
          <a:xfrm flipV="1">
            <a:off x="621324" y="2650577"/>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44" name="Freeform 31">
            <a:extLst>
              <a:ext uri="{FF2B5EF4-FFF2-40B4-BE49-F238E27FC236}">
                <a16:creationId xmlns:a16="http://schemas.microsoft.com/office/drawing/2014/main" id="{8744C32E-3C8B-65D7-438F-42CD49DF0CFE}"/>
              </a:ext>
            </a:extLst>
          </p:cNvPr>
          <p:cNvSpPr>
            <a:spLocks noChangeArrowheads="1"/>
          </p:cNvSpPr>
          <p:nvPr/>
        </p:nvSpPr>
        <p:spPr bwMode="auto">
          <a:xfrm flipV="1">
            <a:off x="623626" y="4828008"/>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45" name="Freeform 31">
            <a:extLst>
              <a:ext uri="{FF2B5EF4-FFF2-40B4-BE49-F238E27FC236}">
                <a16:creationId xmlns:a16="http://schemas.microsoft.com/office/drawing/2014/main" id="{2A394242-134E-860A-6DDD-6312E5B0C3CE}"/>
              </a:ext>
            </a:extLst>
          </p:cNvPr>
          <p:cNvSpPr>
            <a:spLocks noChangeArrowheads="1"/>
          </p:cNvSpPr>
          <p:nvPr/>
        </p:nvSpPr>
        <p:spPr bwMode="auto">
          <a:xfrm flipV="1">
            <a:off x="621325" y="3821183"/>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2"/>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Tree>
    <p:extLst>
      <p:ext uri="{BB962C8B-B14F-4D97-AF65-F5344CB8AC3E}">
        <p14:creationId xmlns:p14="http://schemas.microsoft.com/office/powerpoint/2010/main" val="145612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o 39">
            <a:extLst>
              <a:ext uri="{FF2B5EF4-FFF2-40B4-BE49-F238E27FC236}">
                <a16:creationId xmlns:a16="http://schemas.microsoft.com/office/drawing/2014/main" id="{1662DEDC-31E0-2C17-3C91-488F853DE3FA}"/>
              </a:ext>
            </a:extLst>
          </p:cNvPr>
          <p:cNvGrpSpPr/>
          <p:nvPr/>
        </p:nvGrpSpPr>
        <p:grpSpPr>
          <a:xfrm>
            <a:off x="-6607" y="4127962"/>
            <a:ext cx="12192000" cy="338554"/>
            <a:chOff x="-6607" y="5949944"/>
            <a:chExt cx="12192000" cy="338554"/>
          </a:xfrm>
        </p:grpSpPr>
        <p:sp>
          <p:nvSpPr>
            <p:cNvPr id="37" name="Rettangolo 36">
              <a:extLst>
                <a:ext uri="{FF2B5EF4-FFF2-40B4-BE49-F238E27FC236}">
                  <a16:creationId xmlns:a16="http://schemas.microsoft.com/office/drawing/2014/main" id="{38DECABF-733C-F79B-9305-66EEAF79D6E6}"/>
                </a:ext>
              </a:extLst>
            </p:cNvPr>
            <p:cNvSpPr/>
            <p:nvPr/>
          </p:nvSpPr>
          <p:spPr>
            <a:xfrm>
              <a:off x="-6607" y="5949944"/>
              <a:ext cx="12192000" cy="338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770"/>
            </a:p>
          </p:txBody>
        </p:sp>
        <p:sp>
          <p:nvSpPr>
            <p:cNvPr id="38" name="CasellaDiTesto 3">
              <a:extLst>
                <a:ext uri="{FF2B5EF4-FFF2-40B4-BE49-F238E27FC236}">
                  <a16:creationId xmlns:a16="http://schemas.microsoft.com/office/drawing/2014/main" id="{7B101C06-8578-0326-662C-066E5A508316}"/>
                </a:ext>
              </a:extLst>
            </p:cNvPr>
            <p:cNvSpPr txBox="1"/>
            <p:nvPr/>
          </p:nvSpPr>
          <p:spPr>
            <a:xfrm>
              <a:off x="984548" y="5992669"/>
              <a:ext cx="10832355" cy="261610"/>
            </a:xfrm>
            <a:prstGeom prst="rect">
              <a:avLst/>
            </a:prstGeom>
            <a:noFill/>
          </p:spPr>
          <p:txBody>
            <a:bodyPr wrap="square">
              <a:spAutoFit/>
            </a:bodyPr>
            <a:lstStyle>
              <a:defPPr>
                <a:defRPr lang="it-IT"/>
              </a:defPPr>
              <a:lvl1pPr algn="ctr">
                <a:defRPr sz="1100" b="1">
                  <a:solidFill>
                    <a:schemeClr val="accent1">
                      <a:lumMod val="50000"/>
                    </a:schemeClr>
                  </a:solidFill>
                  <a:latin typeface="Poppins" panose="00000500000000000000" pitchFamily="2" charset="0"/>
                  <a:cs typeface="Poppins" panose="00000500000000000000" pitchFamily="2" charset="0"/>
                </a:defRPr>
              </a:lvl1pPr>
            </a:lstStyle>
            <a:p>
              <a:pPr algn="just"/>
              <a:r>
                <a:rPr lang="it-IT">
                  <a:solidFill>
                    <a:srgbClr val="FF0000"/>
                  </a:solidFill>
                </a:rPr>
                <a:t>Tutte le procedure ambientali sono state espletate con l'ottenimento del parere favorevole da parte degli Enti preposti al rilascio degli stessi.</a:t>
              </a:r>
              <a:endParaRPr lang="en-US">
                <a:solidFill>
                  <a:srgbClr val="FF0000"/>
                </a:solidFill>
              </a:endParaRPr>
            </a:p>
          </p:txBody>
        </p:sp>
        <p:pic>
          <p:nvPicPr>
            <p:cNvPr id="39" name="Elemento grafico 38" descr="Avviso contorno">
              <a:extLst>
                <a:ext uri="{FF2B5EF4-FFF2-40B4-BE49-F238E27FC236}">
                  <a16:creationId xmlns:a16="http://schemas.microsoft.com/office/drawing/2014/main" id="{75478D61-B02E-34FC-028E-0DCE86EB3E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894" y="5963309"/>
              <a:ext cx="275408" cy="275408"/>
            </a:xfrm>
            <a:prstGeom prst="rect">
              <a:avLst/>
            </a:prstGeom>
          </p:spPr>
        </p:pic>
      </p:grpSp>
      <p:cxnSp>
        <p:nvCxnSpPr>
          <p:cNvPr id="11" name="Connettore 2 10">
            <a:extLst>
              <a:ext uri="{FF2B5EF4-FFF2-40B4-BE49-F238E27FC236}">
                <a16:creationId xmlns:a16="http://schemas.microsoft.com/office/drawing/2014/main" id="{4D0E372A-CCE1-9954-AD92-8C7090BDFB47}"/>
              </a:ext>
            </a:extLst>
          </p:cNvPr>
          <p:cNvCxnSpPr>
            <a:cxnSpLocks/>
          </p:cNvCxnSpPr>
          <p:nvPr/>
        </p:nvCxnSpPr>
        <p:spPr>
          <a:xfrm flipH="1">
            <a:off x="6545441" y="2693626"/>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45">
            <a:extLst>
              <a:ext uri="{FF2B5EF4-FFF2-40B4-BE49-F238E27FC236}">
                <a16:creationId xmlns:a16="http://schemas.microsoft.com/office/drawing/2014/main" id="{AB2069E6-1A83-A038-29C0-4530E52C5C61}"/>
              </a:ext>
            </a:extLst>
          </p:cNvPr>
          <p:cNvCxnSpPr>
            <a:cxnSpLocks/>
          </p:cNvCxnSpPr>
          <p:nvPr/>
        </p:nvCxnSpPr>
        <p:spPr bwMode="auto">
          <a:xfrm rot="5400000" flipV="1">
            <a:off x="-206497" y="1779535"/>
            <a:ext cx="1836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CasellaDiTesto 2">
            <a:extLst>
              <a:ext uri="{FF2B5EF4-FFF2-40B4-BE49-F238E27FC236}">
                <a16:creationId xmlns:a16="http://schemas.microsoft.com/office/drawing/2014/main" id="{0A9536B6-62A3-D1BC-CEAB-7537A5F153E1}"/>
              </a:ext>
            </a:extLst>
          </p:cNvPr>
          <p:cNvSpPr txBox="1"/>
          <p:nvPr/>
        </p:nvSpPr>
        <p:spPr>
          <a:xfrm>
            <a:off x="1009971" y="2418356"/>
            <a:ext cx="10283551" cy="830997"/>
          </a:xfrm>
          <a:prstGeom prst="rect">
            <a:avLst/>
          </a:prstGeom>
          <a:solidFill>
            <a:schemeClr val="bg1"/>
          </a:solidFill>
          <a:ln w="38100">
            <a:noFill/>
          </a:ln>
        </p:spPr>
        <p:txBody>
          <a:bodyPr wrap="square" lIns="91440" tIns="45720" rIns="91440" bIns="45720" anchor="t">
            <a:spAutoFit/>
          </a:bodyPr>
          <a:lstStyle/>
          <a:p>
            <a:pPr algn="just"/>
            <a:r>
              <a:rPr lang="it-IT" sz="1200" b="1" err="1">
                <a:solidFill>
                  <a:schemeClr val="tx2"/>
                </a:solidFill>
                <a:latin typeface="Lato"/>
                <a:ea typeface="Lato"/>
                <a:cs typeface="Lato"/>
              </a:rPr>
              <a:t>V.I.Arch</a:t>
            </a:r>
            <a:r>
              <a:rPr lang="it-IT" sz="1200" b="1">
                <a:solidFill>
                  <a:schemeClr val="tx2"/>
                </a:solidFill>
                <a:latin typeface="Lato"/>
                <a:ea typeface="Lato"/>
                <a:cs typeface="Lato"/>
              </a:rPr>
              <a:t>.</a:t>
            </a:r>
          </a:p>
          <a:p>
            <a:pPr algn="just"/>
            <a:r>
              <a:rPr lang="it-IT" sz="1200">
                <a:solidFill>
                  <a:schemeClr val="tx1">
                    <a:lumMod val="50000"/>
                    <a:lumOff val="50000"/>
                  </a:schemeClr>
                </a:solidFill>
                <a:latin typeface="Poppins"/>
                <a:ea typeface="Open Sans Light"/>
                <a:cs typeface="Poppins"/>
              </a:rPr>
              <a:t>Il parere della Soprintendenza non prevede l’attivazione della Procedura di verifica preventiva dell’interesse archeologico a condizione che nelle aree individuate con rischio archeologico medio, le attività di scavo siano realizzate con assistenza archeologica continuativa.</a:t>
            </a:r>
          </a:p>
        </p:txBody>
      </p:sp>
      <p:sp>
        <p:nvSpPr>
          <p:cNvPr id="5" name="CasellaDiTesto 4">
            <a:extLst>
              <a:ext uri="{FF2B5EF4-FFF2-40B4-BE49-F238E27FC236}">
                <a16:creationId xmlns:a16="http://schemas.microsoft.com/office/drawing/2014/main" id="{9C8F7595-3D26-AE94-4796-B2ECB435D948}"/>
              </a:ext>
            </a:extLst>
          </p:cNvPr>
          <p:cNvSpPr txBox="1"/>
          <p:nvPr/>
        </p:nvSpPr>
        <p:spPr>
          <a:xfrm>
            <a:off x="967302" y="1141175"/>
            <a:ext cx="10462698" cy="646331"/>
          </a:xfrm>
          <a:prstGeom prst="rect">
            <a:avLst/>
          </a:prstGeom>
          <a:solidFill>
            <a:schemeClr val="bg1"/>
          </a:solidFill>
          <a:ln w="38100">
            <a:noFill/>
          </a:ln>
        </p:spPr>
        <p:txBody>
          <a:bodyPr wrap="square" lIns="91440" tIns="45720" rIns="91440" bIns="45720" anchor="t">
            <a:spAutoFit/>
          </a:bodyPr>
          <a:lstStyle>
            <a:defPPr>
              <a:defRPr lang="it-IT"/>
            </a:defPPr>
            <a:lvl1pPr algn="just">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lang="it-IT">
                <a:latin typeface="Lato"/>
                <a:ea typeface="Lato"/>
                <a:cs typeface="Lato"/>
              </a:rPr>
              <a:t>RELAZIONE FORESTALE</a:t>
            </a:r>
          </a:p>
          <a:p>
            <a:r>
              <a:rPr lang="it-IT" b="0">
                <a:solidFill>
                  <a:schemeClr val="tx1">
                    <a:lumMod val="50000"/>
                    <a:lumOff val="50000"/>
                  </a:schemeClr>
                </a:solidFill>
                <a:latin typeface="Poppins"/>
                <a:ea typeface="Open Sans Light"/>
                <a:cs typeface="Poppins"/>
              </a:rPr>
              <a:t>E' stata analizzata la superficie boscata oggetto di riduzione (0,2250 ha) a seguito della realizzazione dell'intervento, questa è stata, in accordo con l’Ente, compensata attraverso la monetizzazione.</a:t>
            </a:r>
          </a:p>
        </p:txBody>
      </p:sp>
      <p:sp>
        <p:nvSpPr>
          <p:cNvPr id="6" name="Freeform 31">
            <a:extLst>
              <a:ext uri="{FF2B5EF4-FFF2-40B4-BE49-F238E27FC236}">
                <a16:creationId xmlns:a16="http://schemas.microsoft.com/office/drawing/2014/main" id="{E29BED8B-6D12-B826-03DC-7E2AE1DF1A64}"/>
              </a:ext>
            </a:extLst>
          </p:cNvPr>
          <p:cNvSpPr>
            <a:spLocks noChangeArrowheads="1"/>
          </p:cNvSpPr>
          <p:nvPr/>
        </p:nvSpPr>
        <p:spPr bwMode="auto">
          <a:xfrm flipV="1">
            <a:off x="621325" y="2588365"/>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8" name="Freeform 31">
            <a:extLst>
              <a:ext uri="{FF2B5EF4-FFF2-40B4-BE49-F238E27FC236}">
                <a16:creationId xmlns:a16="http://schemas.microsoft.com/office/drawing/2014/main" id="{DF55D0D7-9FE4-E840-1D98-4AF0766576D7}"/>
              </a:ext>
            </a:extLst>
          </p:cNvPr>
          <p:cNvSpPr>
            <a:spLocks noChangeArrowheads="1"/>
          </p:cNvSpPr>
          <p:nvPr/>
        </p:nvSpPr>
        <p:spPr bwMode="auto">
          <a:xfrm flipV="1">
            <a:off x="623141" y="1289267"/>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Tree>
    <p:extLst>
      <p:ext uri="{BB962C8B-B14F-4D97-AF65-F5344CB8AC3E}">
        <p14:creationId xmlns:p14="http://schemas.microsoft.com/office/powerpoint/2010/main" val="374319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A830BD4-3BFA-2F42-6E5B-B56C9267E040}"/>
              </a:ext>
            </a:extLst>
          </p:cNvPr>
          <p:cNvPicPr>
            <a:picLocks noChangeAspect="1"/>
          </p:cNvPicPr>
          <p:nvPr/>
        </p:nvPicPr>
        <p:blipFill>
          <a:blip r:embed="rId2"/>
          <a:stretch>
            <a:fillRect/>
          </a:stretch>
        </p:blipFill>
        <p:spPr>
          <a:xfrm>
            <a:off x="717483" y="1285047"/>
            <a:ext cx="4136982" cy="2330003"/>
          </a:xfrm>
          <a:prstGeom prst="rect">
            <a:avLst/>
          </a:prstGeom>
        </p:spPr>
      </p:pic>
      <p:pic>
        <p:nvPicPr>
          <p:cNvPr id="5" name="Immagine 4">
            <a:extLst>
              <a:ext uri="{FF2B5EF4-FFF2-40B4-BE49-F238E27FC236}">
                <a16:creationId xmlns:a16="http://schemas.microsoft.com/office/drawing/2014/main" id="{3BC7A9ED-F563-9307-325B-F7E76215BC4E}"/>
              </a:ext>
            </a:extLst>
          </p:cNvPr>
          <p:cNvPicPr>
            <a:picLocks noChangeAspect="1"/>
          </p:cNvPicPr>
          <p:nvPr/>
        </p:nvPicPr>
        <p:blipFill rotWithShape="1">
          <a:blip r:embed="rId3"/>
          <a:srcRect r="4697"/>
          <a:stretch/>
        </p:blipFill>
        <p:spPr>
          <a:xfrm>
            <a:off x="5220155" y="1262537"/>
            <a:ext cx="6036906" cy="4691075"/>
          </a:xfrm>
          <a:prstGeom prst="rect">
            <a:avLst/>
          </a:prstGeom>
        </p:spPr>
      </p:pic>
      <p:pic>
        <p:nvPicPr>
          <p:cNvPr id="9" name="Immagine 8">
            <a:extLst>
              <a:ext uri="{FF2B5EF4-FFF2-40B4-BE49-F238E27FC236}">
                <a16:creationId xmlns:a16="http://schemas.microsoft.com/office/drawing/2014/main" id="{1B629546-4067-88CB-BEC5-3FCEB75016FF}"/>
              </a:ext>
            </a:extLst>
          </p:cNvPr>
          <p:cNvPicPr>
            <a:picLocks noChangeAspect="1"/>
          </p:cNvPicPr>
          <p:nvPr/>
        </p:nvPicPr>
        <p:blipFill>
          <a:blip r:embed="rId4"/>
          <a:stretch>
            <a:fillRect/>
          </a:stretch>
        </p:blipFill>
        <p:spPr>
          <a:xfrm>
            <a:off x="717481" y="3612353"/>
            <a:ext cx="4136982" cy="2335543"/>
          </a:xfrm>
          <a:prstGeom prst="rect">
            <a:avLst/>
          </a:prstGeom>
        </p:spPr>
      </p:pic>
      <p:sp>
        <p:nvSpPr>
          <p:cNvPr id="3" name="CasellaDiTesto 1">
            <a:extLst>
              <a:ext uri="{FF2B5EF4-FFF2-40B4-BE49-F238E27FC236}">
                <a16:creationId xmlns:a16="http://schemas.microsoft.com/office/drawing/2014/main" id="{5E13ACAD-AF77-9F71-4A14-6711EC269BA5}"/>
              </a:ext>
            </a:extLst>
          </p:cNvPr>
          <p:cNvSpPr txBox="1"/>
          <p:nvPr/>
        </p:nvSpPr>
        <p:spPr>
          <a:xfrm>
            <a:off x="717483" y="5730924"/>
            <a:ext cx="4136987"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Post </a:t>
            </a:r>
            <a:r>
              <a:rPr lang="it-IT" sz="800" err="1">
                <a:latin typeface="Poppins" panose="00000500000000000000" pitchFamily="2" charset="0"/>
                <a:cs typeface="Poppins" panose="00000500000000000000" pitchFamily="2" charset="0"/>
              </a:rPr>
              <a:t>operam</a:t>
            </a:r>
            <a:endParaRPr lang="it-IT" sz="800">
              <a:latin typeface="Poppins" panose="00000500000000000000" pitchFamily="2" charset="0"/>
              <a:cs typeface="Poppins" panose="00000500000000000000" pitchFamily="2" charset="0"/>
            </a:endParaRPr>
          </a:p>
        </p:txBody>
      </p:sp>
      <p:sp>
        <p:nvSpPr>
          <p:cNvPr id="4" name="CasellaDiTesto 1">
            <a:extLst>
              <a:ext uri="{FF2B5EF4-FFF2-40B4-BE49-F238E27FC236}">
                <a16:creationId xmlns:a16="http://schemas.microsoft.com/office/drawing/2014/main" id="{1B6FC94F-8822-F809-BCEE-7ABB575B5773}"/>
              </a:ext>
            </a:extLst>
          </p:cNvPr>
          <p:cNvSpPr txBox="1"/>
          <p:nvPr/>
        </p:nvSpPr>
        <p:spPr>
          <a:xfrm>
            <a:off x="717481" y="3400438"/>
            <a:ext cx="4136985" cy="215444"/>
          </a:xfrm>
          <a:prstGeom prst="rect">
            <a:avLst/>
          </a:prstGeom>
          <a:solidFill>
            <a:schemeClr val="tx2">
              <a:lumMod val="20000"/>
              <a:lumOff val="80000"/>
            </a:schemeClr>
          </a:solidFill>
        </p:spPr>
        <p:txBody>
          <a:bodyPr wrap="square" lIns="91440" tIns="45720" rIns="91440" bIns="45720" rtlCol="0" anchor="t">
            <a:spAutoFit/>
          </a:bodyPr>
          <a:lstStyle/>
          <a:p>
            <a:pPr algn="ctr"/>
            <a:r>
              <a:rPr lang="it-IT" sz="800">
                <a:latin typeface="Poppins" panose="00000500000000000000" pitchFamily="2" charset="0"/>
                <a:cs typeface="Poppins" panose="00000500000000000000" pitchFamily="2" charset="0"/>
              </a:rPr>
              <a:t>Ante </a:t>
            </a:r>
            <a:r>
              <a:rPr lang="it-IT" sz="800" err="1">
                <a:latin typeface="Poppins" panose="00000500000000000000" pitchFamily="2" charset="0"/>
                <a:cs typeface="Poppins" panose="00000500000000000000" pitchFamily="2" charset="0"/>
              </a:rPr>
              <a:t>operam</a:t>
            </a:r>
            <a:endParaRPr lang="it-IT" sz="8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99830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sellaDiTesto 21">
            <a:extLst>
              <a:ext uri="{FF2B5EF4-FFF2-40B4-BE49-F238E27FC236}">
                <a16:creationId xmlns:a16="http://schemas.microsoft.com/office/drawing/2014/main" id="{EE8F2150-FBBC-BA5A-F5D7-9B6E84D921D9}"/>
              </a:ext>
            </a:extLst>
          </p:cNvPr>
          <p:cNvSpPr txBox="1"/>
          <p:nvPr/>
        </p:nvSpPr>
        <p:spPr>
          <a:xfrm>
            <a:off x="967302" y="5204415"/>
            <a:ext cx="10462698" cy="646331"/>
          </a:xfrm>
          <a:prstGeom prst="rect">
            <a:avLst/>
          </a:prstGeom>
          <a:solidFill>
            <a:schemeClr val="bg1"/>
          </a:solidFill>
          <a:ln w="38100">
            <a:noFill/>
          </a:ln>
        </p:spPr>
        <p:txBody>
          <a:bodyPr wrap="square" lIns="91440" tIns="45720" rIns="91440" bIns="45720" anchor="t">
            <a:spAutoFit/>
          </a:bodyPr>
          <a:lstStyle>
            <a:defPPr>
              <a:defRPr lang="it-IT"/>
            </a:defPPr>
            <a:lvl1pPr algn="just">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lang="it-IT" sz="1200" b="1"/>
              <a:t>RELAZIONE FORESTALE</a:t>
            </a:r>
          </a:p>
          <a:p>
            <a:r>
              <a:rPr lang="it-IT" b="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E' stata analizzata la superficie boscata oggetto di riduzione (2,1177 ha) a seguito della realizzazione dell'intervento, questa in accordo con l'Ente è stata compensata attraverso la monetizzazione.</a:t>
            </a:r>
          </a:p>
        </p:txBody>
      </p:sp>
      <p:sp>
        <p:nvSpPr>
          <p:cNvPr id="23" name="Rettangolo 22">
            <a:extLst>
              <a:ext uri="{FF2B5EF4-FFF2-40B4-BE49-F238E27FC236}">
                <a16:creationId xmlns:a16="http://schemas.microsoft.com/office/drawing/2014/main" id="{C15880B2-7998-A968-2DBA-1ECF0B65623E}"/>
              </a:ext>
            </a:extLst>
          </p:cNvPr>
          <p:cNvSpPr/>
          <p:nvPr/>
        </p:nvSpPr>
        <p:spPr>
          <a:xfrm>
            <a:off x="0" y="798947"/>
            <a:ext cx="12192000" cy="12467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70"/>
          </a:p>
        </p:txBody>
      </p:sp>
      <p:sp>
        <p:nvSpPr>
          <p:cNvPr id="7" name="CasellaDiTesto 3">
            <a:extLst>
              <a:ext uri="{FF2B5EF4-FFF2-40B4-BE49-F238E27FC236}">
                <a16:creationId xmlns:a16="http://schemas.microsoft.com/office/drawing/2014/main" id="{55D32626-226C-83BB-6EDF-54BF4A1700D9}"/>
              </a:ext>
            </a:extLst>
          </p:cNvPr>
          <p:cNvSpPr txBox="1"/>
          <p:nvPr/>
        </p:nvSpPr>
        <p:spPr>
          <a:xfrm>
            <a:off x="801677" y="1784050"/>
            <a:ext cx="10856208" cy="261610"/>
          </a:xfrm>
          <a:prstGeom prst="rect">
            <a:avLst/>
          </a:prstGeom>
          <a:noFill/>
        </p:spPr>
        <p:txBody>
          <a:bodyPr wrap="square">
            <a:spAutoFit/>
          </a:bodyPr>
          <a:lstStyle>
            <a:defPPr>
              <a:defRPr lang="it-IT"/>
            </a:defPPr>
            <a:lvl1pPr algn="ctr">
              <a:defRPr sz="1100" b="1">
                <a:solidFill>
                  <a:schemeClr val="accent1">
                    <a:lumMod val="50000"/>
                  </a:schemeClr>
                </a:solidFill>
                <a:latin typeface="Poppins" panose="00000500000000000000" pitchFamily="2" charset="0"/>
                <a:cs typeface="Poppins" panose="00000500000000000000" pitchFamily="2" charset="0"/>
              </a:defRPr>
            </a:lvl1pPr>
          </a:lstStyle>
          <a:p>
            <a:pPr algn="l"/>
            <a:r>
              <a:rPr lang="it-IT">
                <a:solidFill>
                  <a:srgbClr val="FF0000"/>
                </a:solidFill>
              </a:rPr>
              <a:t>L'esito di tale procedura ha definito la non assoggettabilità a VIA dei due interventi.</a:t>
            </a:r>
          </a:p>
        </p:txBody>
      </p:sp>
      <p:pic>
        <p:nvPicPr>
          <p:cNvPr id="9" name="Elemento grafico 8" descr="Avviso contorno">
            <a:extLst>
              <a:ext uri="{FF2B5EF4-FFF2-40B4-BE49-F238E27FC236}">
                <a16:creationId xmlns:a16="http://schemas.microsoft.com/office/drawing/2014/main" id="{B723FD5A-2001-C555-4681-3AE189E33F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620" y="1728892"/>
            <a:ext cx="275408" cy="275408"/>
          </a:xfrm>
          <a:prstGeom prst="rect">
            <a:avLst/>
          </a:prstGeom>
        </p:spPr>
      </p:pic>
      <p:cxnSp>
        <p:nvCxnSpPr>
          <p:cNvPr id="15" name="Connettore 2 14">
            <a:extLst>
              <a:ext uri="{FF2B5EF4-FFF2-40B4-BE49-F238E27FC236}">
                <a16:creationId xmlns:a16="http://schemas.microsoft.com/office/drawing/2014/main" id="{97571CB9-4B83-93AF-0B3D-3B38F2A359D3}"/>
              </a:ext>
            </a:extLst>
          </p:cNvPr>
          <p:cNvCxnSpPr>
            <a:cxnSpLocks/>
          </p:cNvCxnSpPr>
          <p:nvPr/>
        </p:nvCxnSpPr>
        <p:spPr>
          <a:xfrm flipH="1">
            <a:off x="6545441" y="3229970"/>
            <a:ext cx="787120" cy="112048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1DCB3233-6CD6-5568-5C94-7F2D68B9FDD4}"/>
              </a:ext>
            </a:extLst>
          </p:cNvPr>
          <p:cNvSpPr txBox="1"/>
          <p:nvPr/>
        </p:nvSpPr>
        <p:spPr>
          <a:xfrm>
            <a:off x="967302" y="4074248"/>
            <a:ext cx="10462698" cy="830997"/>
          </a:xfrm>
          <a:prstGeom prst="rect">
            <a:avLst/>
          </a:prstGeom>
          <a:solidFill>
            <a:schemeClr val="bg1"/>
          </a:solidFill>
          <a:ln w="38100">
            <a:noFill/>
          </a:ln>
        </p:spPr>
        <p:txBody>
          <a:bodyPr wrap="square" lIns="91440" tIns="45720" rIns="91440" bIns="45720" anchor="t">
            <a:spAutoFit/>
          </a:bodyPr>
          <a:lstStyle>
            <a:defPPr>
              <a:defRPr lang="it-IT"/>
            </a:defPPr>
            <a:lvl1pPr algn="just">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r>
              <a:rPr lang="it-IT" sz="1200" b="1"/>
              <a:t>VALUTAZIONE DI INCIDENZA AMBIENTALE</a:t>
            </a:r>
          </a:p>
          <a:p>
            <a:r>
              <a:rPr lang="it-IT" b="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Redazione</a:t>
            </a:r>
            <a:r>
              <a:rPr lang="it-IT"/>
              <a:t> </a:t>
            </a:r>
            <a:r>
              <a:rPr lang="it-IT" b="0">
                <a:solidFill>
                  <a:schemeClr val="tx1">
                    <a:lumMod val="50000"/>
                    <a:lumOff val="50000"/>
                  </a:schemeClr>
                </a:solidFill>
                <a:latin typeface="Poppins" panose="00000500000000000000" pitchFamily="2" charset="0"/>
                <a:ea typeface="Open Sans Light" panose="020B0306030504020204" pitchFamily="34" charset="0"/>
                <a:cs typeface="Poppins" panose="00000500000000000000" pitchFamily="2" charset="0"/>
              </a:rPr>
              <a:t>di una Valutazione di Incidenza Ambientale di Livello II, secondo quanto definito dalla DGR n.5523/2021 che ha accertato che non saranno generati impatti negativi significativi ed alterazione del grado di conservazione degli habitat e delle specie della Rete Natura 2000. </a:t>
            </a:r>
          </a:p>
        </p:txBody>
      </p:sp>
      <p:sp>
        <p:nvSpPr>
          <p:cNvPr id="24" name="CasellaDiTesto 23">
            <a:extLst>
              <a:ext uri="{FF2B5EF4-FFF2-40B4-BE49-F238E27FC236}">
                <a16:creationId xmlns:a16="http://schemas.microsoft.com/office/drawing/2014/main" id="{0758447E-E8B8-E32B-8D52-1E56E542BBA1}"/>
              </a:ext>
            </a:extLst>
          </p:cNvPr>
          <p:cNvSpPr txBox="1"/>
          <p:nvPr/>
        </p:nvSpPr>
        <p:spPr>
          <a:xfrm>
            <a:off x="409433" y="798736"/>
            <a:ext cx="11411369" cy="938719"/>
          </a:xfrm>
          <a:prstGeom prst="rect">
            <a:avLst/>
          </a:prstGeom>
          <a:noFill/>
        </p:spPr>
        <p:txBody>
          <a:bodyPr wrap="square">
            <a:spAutoFit/>
          </a:bodyPr>
          <a:lstStyle/>
          <a:p>
            <a:pPr algn="just"/>
            <a:r>
              <a:rPr lang="it-IT" sz="1100" b="1">
                <a:solidFill>
                  <a:schemeClr val="accent1">
                    <a:lumMod val="50000"/>
                  </a:schemeClr>
                </a:solidFill>
                <a:latin typeface="Poppins" panose="00000500000000000000" pitchFamily="2" charset="0"/>
                <a:cs typeface="Poppins" panose="00000500000000000000" pitchFamily="2" charset="0"/>
              </a:rPr>
              <a:t>Questo intervento si configura come una sistemazione di un comprensorio sciistico esistente, pertanto è stato attivato l'articolo 6 comma 9 del Decreto Legislativo 152/2006.</a:t>
            </a:r>
          </a:p>
          <a:p>
            <a:pPr algn="just"/>
            <a:r>
              <a:rPr lang="it-IT" sz="1100" b="1">
                <a:solidFill>
                  <a:schemeClr val="accent1">
                    <a:lumMod val="50000"/>
                  </a:schemeClr>
                </a:solidFill>
                <a:latin typeface="Poppins" panose="00000500000000000000" pitchFamily="2" charset="0"/>
                <a:cs typeface="Poppins" panose="00000500000000000000" pitchFamily="2" charset="0"/>
              </a:rPr>
              <a:t>Preso atto che nella medesima area insisteva un progetto di un parcheggio interrato la cui stazione appaltante risultava essere il Comune di Livigno,  la Regione Lombardia ha previsto, anche alla luce del fatto che la pista da cross si configurava in parte come nuova pista, di far subentrare alla procedura di verifica di assoggettabilità a VIA del parcheggio già in corso, il Livigno Snow Park, al fine inoltre di valutarne i possibili impatti cumulativi.</a:t>
            </a:r>
          </a:p>
        </p:txBody>
      </p:sp>
      <p:cxnSp>
        <p:nvCxnSpPr>
          <p:cNvPr id="3" name="Straight Connector 45">
            <a:extLst>
              <a:ext uri="{FF2B5EF4-FFF2-40B4-BE49-F238E27FC236}">
                <a16:creationId xmlns:a16="http://schemas.microsoft.com/office/drawing/2014/main" id="{83F67BE2-C299-D4B6-0902-E0B2B16334BC}"/>
              </a:ext>
            </a:extLst>
          </p:cNvPr>
          <p:cNvCxnSpPr>
            <a:cxnSpLocks/>
          </p:cNvCxnSpPr>
          <p:nvPr/>
        </p:nvCxnSpPr>
        <p:spPr bwMode="auto">
          <a:xfrm rot="5400000" flipV="1">
            <a:off x="-1412497" y="4725630"/>
            <a:ext cx="4248000" cy="0"/>
          </a:xfrm>
          <a:prstGeom prst="line">
            <a:avLst/>
          </a:prstGeom>
          <a:solidFill>
            <a:schemeClr val="accent1"/>
          </a:solidFill>
          <a:ln w="19050" cap="flat" cmpd="sng" algn="ctr">
            <a:solidFill>
              <a:schemeClr val="bg2"/>
            </a:solidFill>
            <a:prstDash val="sysDot"/>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Freeform 29">
            <a:extLst>
              <a:ext uri="{FF2B5EF4-FFF2-40B4-BE49-F238E27FC236}">
                <a16:creationId xmlns:a16="http://schemas.microsoft.com/office/drawing/2014/main" id="{22EA35FF-E490-8DF5-8546-DEB3DA59FDE7}"/>
              </a:ext>
            </a:extLst>
          </p:cNvPr>
          <p:cNvSpPr>
            <a:spLocks noChangeArrowheads="1"/>
          </p:cNvSpPr>
          <p:nvPr/>
        </p:nvSpPr>
        <p:spPr bwMode="auto">
          <a:xfrm rot="5400000">
            <a:off x="406401" y="2288282"/>
            <a:ext cx="610204" cy="421114"/>
          </a:xfrm>
          <a:custGeom>
            <a:avLst/>
            <a:gdLst>
              <a:gd name="connsiteX0" fmla="*/ 0 w 954851"/>
              <a:gd name="connsiteY0" fmla="*/ 0 h 494964"/>
              <a:gd name="connsiteX1" fmla="*/ 707384 w 954851"/>
              <a:gd name="connsiteY1" fmla="*/ 0 h 494964"/>
              <a:gd name="connsiteX2" fmla="*/ 954851 w 954851"/>
              <a:gd name="connsiteY2" fmla="*/ 247482 h 494964"/>
              <a:gd name="connsiteX3" fmla="*/ 707384 w 954851"/>
              <a:gd name="connsiteY3" fmla="*/ 494964 h 494964"/>
              <a:gd name="connsiteX4" fmla="*/ 0 w 954851"/>
              <a:gd name="connsiteY4" fmla="*/ 494964 h 4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851" h="494964">
                <a:moveTo>
                  <a:pt x="0" y="0"/>
                </a:moveTo>
                <a:lnTo>
                  <a:pt x="707384" y="0"/>
                </a:lnTo>
                <a:lnTo>
                  <a:pt x="954851" y="247482"/>
                </a:lnTo>
                <a:lnTo>
                  <a:pt x="707384" y="494964"/>
                </a:lnTo>
                <a:lnTo>
                  <a:pt x="0" y="494964"/>
                </a:lnTo>
                <a:close/>
              </a:path>
            </a:pathLst>
          </a:custGeom>
          <a:blipFill>
            <a:blip r:embed="rId4"/>
            <a:stretch>
              <a:fillRect/>
            </a:stretch>
          </a:blipFill>
          <a:ln/>
        </p:spPr>
        <p:style>
          <a:lnRef idx="0">
            <a:schemeClr val="dk1"/>
          </a:lnRef>
          <a:fillRef idx="3">
            <a:schemeClr val="dk1"/>
          </a:fillRef>
          <a:effectRef idx="3">
            <a:schemeClr val="dk1"/>
          </a:effectRef>
          <a:fontRef idx="minor">
            <a:schemeClr val="lt1"/>
          </a:fontRef>
        </p:style>
        <p:txBody>
          <a:bodyPr vert="vert270"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PD</a:t>
            </a:r>
          </a:p>
        </p:txBody>
      </p:sp>
      <p:sp>
        <p:nvSpPr>
          <p:cNvPr id="5" name="Freeform 31">
            <a:extLst>
              <a:ext uri="{FF2B5EF4-FFF2-40B4-BE49-F238E27FC236}">
                <a16:creationId xmlns:a16="http://schemas.microsoft.com/office/drawing/2014/main" id="{F00B6701-5778-9929-842C-9B265E1FFE37}"/>
              </a:ext>
            </a:extLst>
          </p:cNvPr>
          <p:cNvSpPr>
            <a:spLocks noChangeArrowheads="1"/>
          </p:cNvSpPr>
          <p:nvPr/>
        </p:nvSpPr>
        <p:spPr bwMode="auto">
          <a:xfrm flipV="1">
            <a:off x="621324" y="3107779"/>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6" name="Freeform 31">
            <a:extLst>
              <a:ext uri="{FF2B5EF4-FFF2-40B4-BE49-F238E27FC236}">
                <a16:creationId xmlns:a16="http://schemas.microsoft.com/office/drawing/2014/main" id="{94688EBC-C70B-7FF9-A97B-27580043EE05}"/>
              </a:ext>
            </a:extLst>
          </p:cNvPr>
          <p:cNvSpPr>
            <a:spLocks noChangeArrowheads="1"/>
          </p:cNvSpPr>
          <p:nvPr/>
        </p:nvSpPr>
        <p:spPr bwMode="auto">
          <a:xfrm flipV="1">
            <a:off x="623626" y="5285210"/>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11" name="Freeform 31">
            <a:extLst>
              <a:ext uri="{FF2B5EF4-FFF2-40B4-BE49-F238E27FC236}">
                <a16:creationId xmlns:a16="http://schemas.microsoft.com/office/drawing/2014/main" id="{882CD3E4-44E8-95DE-9F53-95EF8C40998D}"/>
              </a:ext>
            </a:extLst>
          </p:cNvPr>
          <p:cNvSpPr>
            <a:spLocks noChangeArrowheads="1"/>
          </p:cNvSpPr>
          <p:nvPr/>
        </p:nvSpPr>
        <p:spPr bwMode="auto">
          <a:xfrm flipV="1">
            <a:off x="621325" y="4278385"/>
            <a:ext cx="180353" cy="180353"/>
          </a:xfrm>
          <a:custGeom>
            <a:avLst/>
            <a:gdLst>
              <a:gd name="connsiteX0" fmla="*/ 88470 w 176940"/>
              <a:gd name="connsiteY0" fmla="*/ 176940 h 176940"/>
              <a:gd name="connsiteX1" fmla="*/ 176940 w 176940"/>
              <a:gd name="connsiteY1" fmla="*/ 88470 h 176940"/>
              <a:gd name="connsiteX2" fmla="*/ 88470 w 176940"/>
              <a:gd name="connsiteY2" fmla="*/ 0 h 176940"/>
              <a:gd name="connsiteX3" fmla="*/ 0 w 176940"/>
              <a:gd name="connsiteY3" fmla="*/ 88470 h 176940"/>
              <a:gd name="connsiteX4" fmla="*/ 88470 w 176940"/>
              <a:gd name="connsiteY4" fmla="*/ 176940 h 1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0" h="176940">
                <a:moveTo>
                  <a:pt x="88470" y="176940"/>
                </a:moveTo>
                <a:cubicBezTo>
                  <a:pt x="137331" y="176940"/>
                  <a:pt x="176940" y="137331"/>
                  <a:pt x="176940" y="88470"/>
                </a:cubicBezTo>
                <a:cubicBezTo>
                  <a:pt x="176940" y="39609"/>
                  <a:pt x="137331" y="0"/>
                  <a:pt x="88470" y="0"/>
                </a:cubicBezTo>
                <a:cubicBezTo>
                  <a:pt x="39609" y="0"/>
                  <a:pt x="0" y="39609"/>
                  <a:pt x="0" y="88470"/>
                </a:cubicBezTo>
                <a:cubicBezTo>
                  <a:pt x="0" y="137331"/>
                  <a:pt x="39609" y="176940"/>
                  <a:pt x="88470" y="176940"/>
                </a:cubicBezTo>
                <a:close/>
              </a:path>
            </a:pathLst>
          </a:custGeom>
          <a:blipFill>
            <a:blip r:embed="rId4"/>
            <a:stretch>
              <a:fillRect/>
            </a:stretch>
          </a:blipFill>
          <a:ln/>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4C86BA"/>
              </a:solidFill>
              <a:effectLst/>
              <a:uLnTx/>
              <a:uFillTx/>
              <a:latin typeface="Poppins" panose="00000500000000000000" pitchFamily="50" charset="0"/>
              <a:ea typeface="+mn-ea"/>
              <a:cs typeface="Poppins" panose="00000500000000000000" pitchFamily="50" charset="0"/>
            </a:endParaRPr>
          </a:p>
        </p:txBody>
      </p:sp>
      <p:sp>
        <p:nvSpPr>
          <p:cNvPr id="21" name="CasellaDiTesto 20">
            <a:extLst>
              <a:ext uri="{FF2B5EF4-FFF2-40B4-BE49-F238E27FC236}">
                <a16:creationId xmlns:a16="http://schemas.microsoft.com/office/drawing/2014/main" id="{6B785C47-7925-6CD0-D205-455786469B07}"/>
              </a:ext>
            </a:extLst>
          </p:cNvPr>
          <p:cNvSpPr txBox="1"/>
          <p:nvPr/>
        </p:nvSpPr>
        <p:spPr>
          <a:xfrm>
            <a:off x="967302" y="2964966"/>
            <a:ext cx="10283551" cy="646331"/>
          </a:xfrm>
          <a:prstGeom prst="rect">
            <a:avLst/>
          </a:prstGeom>
          <a:solidFill>
            <a:schemeClr val="bg1"/>
          </a:solidFill>
          <a:ln w="38100">
            <a:noFill/>
          </a:ln>
        </p:spPr>
        <p:txBody>
          <a:bodyPr wrap="square" lIns="91440" tIns="45720" rIns="91440" bIns="45720" anchor="t">
            <a:spAutoFit/>
          </a:bodyPr>
          <a:lstStyle/>
          <a:p>
            <a:pPr algn="just"/>
            <a:r>
              <a:rPr lang="it-IT" sz="1200" b="1">
                <a:solidFill>
                  <a:schemeClr val="tx2"/>
                </a:solidFill>
                <a:latin typeface="Lato"/>
                <a:ea typeface="Lato"/>
                <a:cs typeface="Lato"/>
              </a:rPr>
              <a:t>RELAZIONE DI FATTIBILITA’ AMBIENTALE</a:t>
            </a:r>
          </a:p>
          <a:p>
            <a:pPr algn="just"/>
            <a:r>
              <a:rPr lang="it-IT" sz="1200">
                <a:solidFill>
                  <a:schemeClr val="tx1">
                    <a:lumMod val="50000"/>
                    <a:lumOff val="50000"/>
                  </a:schemeClr>
                </a:solidFill>
                <a:latin typeface="Poppins"/>
                <a:ea typeface="Open Sans Light"/>
                <a:cs typeface="Poppins"/>
              </a:rPr>
              <a:t>Sono state analizzate le componenti  biotiche ed abiotiche che caratterizzano il contesto di riferimento ambientale e le possibili interferenze che l'intervento può generare su di esso, definendo gli accorgimenti progettuali volti alla riduzione degli stessi.</a:t>
            </a:r>
          </a:p>
        </p:txBody>
      </p:sp>
    </p:spTree>
    <p:extLst>
      <p:ext uri="{BB962C8B-B14F-4D97-AF65-F5344CB8AC3E}">
        <p14:creationId xmlns:p14="http://schemas.microsoft.com/office/powerpoint/2010/main" val="49317247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A608802EA7FE47BED20EF12810D915" ma:contentTypeVersion="13" ma:contentTypeDescription="Create a new document." ma:contentTypeScope="" ma:versionID="11d18760f3e5821c050538aaa79d384a">
  <xsd:schema xmlns:xsd="http://www.w3.org/2001/XMLSchema" xmlns:xs="http://www.w3.org/2001/XMLSchema" xmlns:p="http://schemas.microsoft.com/office/2006/metadata/properties" xmlns:ns2="c8ff3474-4723-4461-b3f5-eb974407b670" xmlns:ns3="3b588390-54f5-4bf2-91ac-6890f603237b" targetNamespace="http://schemas.microsoft.com/office/2006/metadata/properties" ma:root="true" ma:fieldsID="52e97f0e7fd9eae115a43459e2eeaf11" ns2:_="" ns3:_="">
    <xsd:import namespace="c8ff3474-4723-4461-b3f5-eb974407b670"/>
    <xsd:import namespace="3b588390-54f5-4bf2-91ac-6890f60323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ff3474-4723-4461-b3f5-eb974407b6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9374dde-3757-4148-95e7-55e30d43ded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588390-54f5-4bf2-91ac-6890f603237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dd33da1-ddfa-4f45-868a-243da7b401dc}" ma:internalName="TaxCatchAll" ma:showField="CatchAllData" ma:web="3b588390-54f5-4bf2-91ac-6890f603237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588390-54f5-4bf2-91ac-6890f603237b" xsi:nil="true"/>
    <lcf76f155ced4ddcb4097134ff3c332f xmlns="c8ff3474-4723-4461-b3f5-eb974407b670">
      <Terms xmlns="http://schemas.microsoft.com/office/infopath/2007/PartnerControls"/>
    </lcf76f155ced4ddcb4097134ff3c332f>
    <SharedWithUsers xmlns="3b588390-54f5-4bf2-91ac-6890f603237b">
      <UserInfo>
        <DisplayName>Beatrice Pagnotta</DisplayName>
        <AccountId>30</AccountId>
        <AccountType/>
      </UserInfo>
    </SharedWithUsers>
  </documentManagement>
</p:properties>
</file>

<file path=customXml/itemProps1.xml><?xml version="1.0" encoding="utf-8"?>
<ds:datastoreItem xmlns:ds="http://schemas.openxmlformats.org/officeDocument/2006/customXml" ds:itemID="{E2A141BF-7D3B-4B08-AC12-94E2CE025F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ff3474-4723-4461-b3f5-eb974407b670"/>
    <ds:schemaRef ds:uri="3b588390-54f5-4bf2-91ac-6890f60323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1CA567-D8EE-407F-AD91-A325FCC16574}">
  <ds:schemaRefs>
    <ds:schemaRef ds:uri="http://schemas.microsoft.com/sharepoint/v3/contenttype/forms"/>
  </ds:schemaRefs>
</ds:datastoreItem>
</file>

<file path=customXml/itemProps3.xml><?xml version="1.0" encoding="utf-8"?>
<ds:datastoreItem xmlns:ds="http://schemas.openxmlformats.org/officeDocument/2006/customXml" ds:itemID="{CCB64C09-FB68-46DB-A1A6-0CAFE4080216}">
  <ds:schemaRefs>
    <ds:schemaRef ds:uri="http://purl.org/dc/dcmitype/"/>
    <ds:schemaRef ds:uri="f2642d13-cf81-46f8-93bf-44de9d836dba"/>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99a071ca-b23d-4226-b0a5-3d01e055a8af"/>
    <ds:schemaRef ds:uri="http://www.w3.org/XML/1998/namespace"/>
    <ds:schemaRef ds:uri="3b588390-54f5-4bf2-91ac-6890f603237b"/>
    <ds:schemaRef ds:uri="c8ff3474-4723-4461-b3f5-eb974407b670"/>
  </ds:schemaRefs>
</ds:datastoreItem>
</file>

<file path=docProps/app.xml><?xml version="1.0" encoding="utf-8"?>
<Properties xmlns="http://schemas.openxmlformats.org/officeDocument/2006/extended-properties" xmlns:vt="http://schemas.openxmlformats.org/officeDocument/2006/docPropsVTypes">
  <Template/>
  <TotalTime>0</TotalTime>
  <Words>4177</Words>
  <Application>Microsoft Office PowerPoint</Application>
  <PresentationFormat>Widescreen</PresentationFormat>
  <Paragraphs>351</Paragraphs>
  <Slides>32</Slides>
  <Notes>7</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Tema di Office</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Ing. Beatrice Pagnotta</dc:creator>
  <cp:lastModifiedBy>Alice Sponton</cp:lastModifiedBy>
  <cp:revision>3</cp:revision>
  <cp:lastPrinted>2022-05-18T05:50:55Z</cp:lastPrinted>
  <dcterms:created xsi:type="dcterms:W3CDTF">2022-05-10T16:26:49Z</dcterms:created>
  <dcterms:modified xsi:type="dcterms:W3CDTF">2023-10-19T15:24:24Z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0x01010023A608802EA7FE47BED20EF12810D915</vt:lpwstr>
  </property>
  <property fmtid="{D5CDD505-2E9C-101B-9397-08002B2CF9AE}" pid="3" name="MediaServiceImageTags">
    <vt:lpwstr/>
  </property>
</Properties>
</file>